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4" r:id="rId9"/>
    <p:sldId id="263" r:id="rId10"/>
    <p:sldId id="265" r:id="rId11"/>
    <p:sldId id="266" r:id="rId12"/>
    <p:sldId id="267" r:id="rId13"/>
    <p:sldId id="269" r:id="rId14"/>
    <p:sldId id="268" r:id="rId15"/>
    <p:sldId id="270" r:id="rId16"/>
    <p:sldId id="271" r:id="rId17"/>
    <p:sldId id="272" r:id="rId18"/>
    <p:sldId id="277"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159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560DB7-78AE-40E3-814D-BAAC42416C13}" type="doc">
      <dgm:prSet loTypeId="urn:microsoft.com/office/officeart/2005/8/layout/hProcess9" loCatId="process" qsTypeId="urn:microsoft.com/office/officeart/2005/8/quickstyle/simple1" qsCatId="simple" csTypeId="urn:microsoft.com/office/officeart/2005/8/colors/accent1_2" csCatId="accent1" phldr="1"/>
      <dgm:spPr/>
    </dgm:pt>
    <dgm:pt modelId="{CA9BF86C-FCBF-4A51-BCCA-20F9CE025BC7}">
      <dgm:prSet phldrT="[Metin]"/>
      <dgm:spPr>
        <a:solidFill>
          <a:schemeClr val="accent2">
            <a:lumMod val="60000"/>
            <a:lumOff val="40000"/>
          </a:schemeClr>
        </a:solidFill>
      </dgm:spPr>
      <dgm:t>
        <a:bodyPr/>
        <a:lstStyle/>
        <a:p>
          <a:r>
            <a:rPr lang="tr-TR" dirty="0" smtClean="0"/>
            <a:t>Anlama</a:t>
          </a:r>
          <a:endParaRPr lang="tr-TR" dirty="0"/>
        </a:p>
      </dgm:t>
    </dgm:pt>
    <dgm:pt modelId="{56CE0897-AA12-4BFD-8BE8-5012EAFF3714}" type="parTrans" cxnId="{A89E4D4D-DF98-41B0-BCFD-1FB77DC9D1F4}">
      <dgm:prSet/>
      <dgm:spPr/>
      <dgm:t>
        <a:bodyPr/>
        <a:lstStyle/>
        <a:p>
          <a:endParaRPr lang="tr-TR"/>
        </a:p>
      </dgm:t>
    </dgm:pt>
    <dgm:pt modelId="{80F0A66C-50B9-4449-A752-AD374A6DB194}" type="sibTrans" cxnId="{A89E4D4D-DF98-41B0-BCFD-1FB77DC9D1F4}">
      <dgm:prSet/>
      <dgm:spPr/>
      <dgm:t>
        <a:bodyPr/>
        <a:lstStyle/>
        <a:p>
          <a:endParaRPr lang="tr-TR"/>
        </a:p>
      </dgm:t>
    </dgm:pt>
    <dgm:pt modelId="{3D18A3DB-FFB0-4E66-B0E0-EBED211F9757}">
      <dgm:prSet phldrT="[Metin]"/>
      <dgm:spPr>
        <a:solidFill>
          <a:schemeClr val="accent3">
            <a:lumMod val="60000"/>
            <a:lumOff val="40000"/>
          </a:schemeClr>
        </a:solidFill>
      </dgm:spPr>
      <dgm:t>
        <a:bodyPr/>
        <a:lstStyle/>
        <a:p>
          <a:r>
            <a:rPr lang="tr-TR" dirty="0" smtClean="0"/>
            <a:t>Açıklama</a:t>
          </a:r>
          <a:endParaRPr lang="tr-TR" dirty="0"/>
        </a:p>
      </dgm:t>
    </dgm:pt>
    <dgm:pt modelId="{4A44BE87-3B00-4B52-A1EE-92BF6D0A48B5}" type="parTrans" cxnId="{69A18F11-ED8F-49D6-A25E-9732BFB16EB3}">
      <dgm:prSet/>
      <dgm:spPr/>
      <dgm:t>
        <a:bodyPr/>
        <a:lstStyle/>
        <a:p>
          <a:endParaRPr lang="tr-TR"/>
        </a:p>
      </dgm:t>
    </dgm:pt>
    <dgm:pt modelId="{C7B4841C-3D77-4BD2-8D41-544BD339D38B}" type="sibTrans" cxnId="{69A18F11-ED8F-49D6-A25E-9732BFB16EB3}">
      <dgm:prSet/>
      <dgm:spPr/>
      <dgm:t>
        <a:bodyPr/>
        <a:lstStyle/>
        <a:p>
          <a:endParaRPr lang="tr-TR"/>
        </a:p>
      </dgm:t>
    </dgm:pt>
    <dgm:pt modelId="{969CE6F3-662C-4696-B1BF-A25682CB9D0E}">
      <dgm:prSet phldrT="[Metin]"/>
      <dgm:spPr>
        <a:solidFill>
          <a:schemeClr val="accent4">
            <a:lumMod val="60000"/>
            <a:lumOff val="40000"/>
          </a:schemeClr>
        </a:solidFill>
      </dgm:spPr>
      <dgm:t>
        <a:bodyPr/>
        <a:lstStyle/>
        <a:p>
          <a:r>
            <a:rPr lang="tr-TR" dirty="0" smtClean="0"/>
            <a:t>Kontrol</a:t>
          </a:r>
          <a:endParaRPr lang="tr-TR" dirty="0"/>
        </a:p>
      </dgm:t>
    </dgm:pt>
    <dgm:pt modelId="{0F792617-EBBC-490C-BA65-0766F996CF0F}" type="parTrans" cxnId="{613BA9CB-9D7B-4B0A-91BF-1B43D7126D6C}">
      <dgm:prSet/>
      <dgm:spPr/>
      <dgm:t>
        <a:bodyPr/>
        <a:lstStyle/>
        <a:p>
          <a:endParaRPr lang="tr-TR"/>
        </a:p>
      </dgm:t>
    </dgm:pt>
    <dgm:pt modelId="{32DF1D67-C79C-41E0-BE9E-53A19019239F}" type="sibTrans" cxnId="{613BA9CB-9D7B-4B0A-91BF-1B43D7126D6C}">
      <dgm:prSet/>
      <dgm:spPr/>
      <dgm:t>
        <a:bodyPr/>
        <a:lstStyle/>
        <a:p>
          <a:endParaRPr lang="tr-TR"/>
        </a:p>
      </dgm:t>
    </dgm:pt>
    <dgm:pt modelId="{25C5ED92-7AEB-4FBC-BFAD-ED2925CF5A8F}" type="pres">
      <dgm:prSet presAssocID="{97560DB7-78AE-40E3-814D-BAAC42416C13}" presName="CompostProcess" presStyleCnt="0">
        <dgm:presLayoutVars>
          <dgm:dir/>
          <dgm:resizeHandles val="exact"/>
        </dgm:presLayoutVars>
      </dgm:prSet>
      <dgm:spPr/>
    </dgm:pt>
    <dgm:pt modelId="{AD82B505-D967-4122-BDC1-D83D58C74CDD}" type="pres">
      <dgm:prSet presAssocID="{97560DB7-78AE-40E3-814D-BAAC42416C13}" presName="arrow" presStyleLbl="bgShp" presStyleIdx="0" presStyleCnt="1"/>
      <dgm:spPr/>
    </dgm:pt>
    <dgm:pt modelId="{24591156-CA9E-45D0-92F5-33BA96877D59}" type="pres">
      <dgm:prSet presAssocID="{97560DB7-78AE-40E3-814D-BAAC42416C13}" presName="linearProcess" presStyleCnt="0"/>
      <dgm:spPr/>
    </dgm:pt>
    <dgm:pt modelId="{91D6D601-68F1-4FA1-9A90-7599A975197D}" type="pres">
      <dgm:prSet presAssocID="{CA9BF86C-FCBF-4A51-BCCA-20F9CE025BC7}" presName="textNode" presStyleLbl="node1" presStyleIdx="0" presStyleCnt="3">
        <dgm:presLayoutVars>
          <dgm:bulletEnabled val="1"/>
        </dgm:presLayoutVars>
      </dgm:prSet>
      <dgm:spPr/>
      <dgm:t>
        <a:bodyPr/>
        <a:lstStyle/>
        <a:p>
          <a:endParaRPr lang="tr-TR"/>
        </a:p>
      </dgm:t>
    </dgm:pt>
    <dgm:pt modelId="{F3D156DD-6F28-40AE-8F51-C6F83AD063A4}" type="pres">
      <dgm:prSet presAssocID="{80F0A66C-50B9-4449-A752-AD374A6DB194}" presName="sibTrans" presStyleCnt="0"/>
      <dgm:spPr/>
    </dgm:pt>
    <dgm:pt modelId="{495390CC-C366-4AC1-B64C-DD59BA8C2D62}" type="pres">
      <dgm:prSet presAssocID="{3D18A3DB-FFB0-4E66-B0E0-EBED211F9757}" presName="textNode" presStyleLbl="node1" presStyleIdx="1" presStyleCnt="3">
        <dgm:presLayoutVars>
          <dgm:bulletEnabled val="1"/>
        </dgm:presLayoutVars>
      </dgm:prSet>
      <dgm:spPr/>
      <dgm:t>
        <a:bodyPr/>
        <a:lstStyle/>
        <a:p>
          <a:endParaRPr lang="tr-TR"/>
        </a:p>
      </dgm:t>
    </dgm:pt>
    <dgm:pt modelId="{35685D7E-C6A6-4A75-AC1A-57C286741716}" type="pres">
      <dgm:prSet presAssocID="{C7B4841C-3D77-4BD2-8D41-544BD339D38B}" presName="sibTrans" presStyleCnt="0"/>
      <dgm:spPr/>
    </dgm:pt>
    <dgm:pt modelId="{576BDD54-29BD-417E-ACA5-F2FC837323B7}" type="pres">
      <dgm:prSet presAssocID="{969CE6F3-662C-4696-B1BF-A25682CB9D0E}" presName="textNode" presStyleLbl="node1" presStyleIdx="2" presStyleCnt="3">
        <dgm:presLayoutVars>
          <dgm:bulletEnabled val="1"/>
        </dgm:presLayoutVars>
      </dgm:prSet>
      <dgm:spPr/>
      <dgm:t>
        <a:bodyPr/>
        <a:lstStyle/>
        <a:p>
          <a:endParaRPr lang="tr-TR"/>
        </a:p>
      </dgm:t>
    </dgm:pt>
  </dgm:ptLst>
  <dgm:cxnLst>
    <dgm:cxn modelId="{47E1E163-1907-4B4D-B752-FA2E0506A78D}" type="presOf" srcId="{97560DB7-78AE-40E3-814D-BAAC42416C13}" destId="{25C5ED92-7AEB-4FBC-BFAD-ED2925CF5A8F}" srcOrd="0" destOrd="0" presId="urn:microsoft.com/office/officeart/2005/8/layout/hProcess9"/>
    <dgm:cxn modelId="{AE028195-E9FE-473D-A9B5-18DCBFA2CDF6}" type="presOf" srcId="{969CE6F3-662C-4696-B1BF-A25682CB9D0E}" destId="{576BDD54-29BD-417E-ACA5-F2FC837323B7}" srcOrd="0" destOrd="0" presId="urn:microsoft.com/office/officeart/2005/8/layout/hProcess9"/>
    <dgm:cxn modelId="{A89E4D4D-DF98-41B0-BCFD-1FB77DC9D1F4}" srcId="{97560DB7-78AE-40E3-814D-BAAC42416C13}" destId="{CA9BF86C-FCBF-4A51-BCCA-20F9CE025BC7}" srcOrd="0" destOrd="0" parTransId="{56CE0897-AA12-4BFD-8BE8-5012EAFF3714}" sibTransId="{80F0A66C-50B9-4449-A752-AD374A6DB194}"/>
    <dgm:cxn modelId="{DAAD8031-D70D-4CB3-A23C-253772DDD7F5}" type="presOf" srcId="{3D18A3DB-FFB0-4E66-B0E0-EBED211F9757}" destId="{495390CC-C366-4AC1-B64C-DD59BA8C2D62}" srcOrd="0" destOrd="0" presId="urn:microsoft.com/office/officeart/2005/8/layout/hProcess9"/>
    <dgm:cxn modelId="{69A18F11-ED8F-49D6-A25E-9732BFB16EB3}" srcId="{97560DB7-78AE-40E3-814D-BAAC42416C13}" destId="{3D18A3DB-FFB0-4E66-B0E0-EBED211F9757}" srcOrd="1" destOrd="0" parTransId="{4A44BE87-3B00-4B52-A1EE-92BF6D0A48B5}" sibTransId="{C7B4841C-3D77-4BD2-8D41-544BD339D38B}"/>
    <dgm:cxn modelId="{613BA9CB-9D7B-4B0A-91BF-1B43D7126D6C}" srcId="{97560DB7-78AE-40E3-814D-BAAC42416C13}" destId="{969CE6F3-662C-4696-B1BF-A25682CB9D0E}" srcOrd="2" destOrd="0" parTransId="{0F792617-EBBC-490C-BA65-0766F996CF0F}" sibTransId="{32DF1D67-C79C-41E0-BE9E-53A19019239F}"/>
    <dgm:cxn modelId="{C39F2D2D-8BDF-4194-93FF-1D0947C37E77}" type="presOf" srcId="{CA9BF86C-FCBF-4A51-BCCA-20F9CE025BC7}" destId="{91D6D601-68F1-4FA1-9A90-7599A975197D}" srcOrd="0" destOrd="0" presId="urn:microsoft.com/office/officeart/2005/8/layout/hProcess9"/>
    <dgm:cxn modelId="{ADE2D3AC-645F-406F-ACD8-6758FDE4FF3C}" type="presParOf" srcId="{25C5ED92-7AEB-4FBC-BFAD-ED2925CF5A8F}" destId="{AD82B505-D967-4122-BDC1-D83D58C74CDD}" srcOrd="0" destOrd="0" presId="urn:microsoft.com/office/officeart/2005/8/layout/hProcess9"/>
    <dgm:cxn modelId="{ADEED18F-E7B1-4548-84FB-196F25FEA094}" type="presParOf" srcId="{25C5ED92-7AEB-4FBC-BFAD-ED2925CF5A8F}" destId="{24591156-CA9E-45D0-92F5-33BA96877D59}" srcOrd="1" destOrd="0" presId="urn:microsoft.com/office/officeart/2005/8/layout/hProcess9"/>
    <dgm:cxn modelId="{02C750D8-A6FE-4CAE-B991-322412CF60DC}" type="presParOf" srcId="{24591156-CA9E-45D0-92F5-33BA96877D59}" destId="{91D6D601-68F1-4FA1-9A90-7599A975197D}" srcOrd="0" destOrd="0" presId="urn:microsoft.com/office/officeart/2005/8/layout/hProcess9"/>
    <dgm:cxn modelId="{69220C32-1914-44C8-BBA1-57D60432AE0A}" type="presParOf" srcId="{24591156-CA9E-45D0-92F5-33BA96877D59}" destId="{F3D156DD-6F28-40AE-8F51-C6F83AD063A4}" srcOrd="1" destOrd="0" presId="urn:microsoft.com/office/officeart/2005/8/layout/hProcess9"/>
    <dgm:cxn modelId="{89FEFDD5-615B-40EF-A36F-03D29FC4AE2C}" type="presParOf" srcId="{24591156-CA9E-45D0-92F5-33BA96877D59}" destId="{495390CC-C366-4AC1-B64C-DD59BA8C2D62}" srcOrd="2" destOrd="0" presId="urn:microsoft.com/office/officeart/2005/8/layout/hProcess9"/>
    <dgm:cxn modelId="{4A25AF80-1C61-489C-AE99-833621DAACAE}" type="presParOf" srcId="{24591156-CA9E-45D0-92F5-33BA96877D59}" destId="{35685D7E-C6A6-4A75-AC1A-57C286741716}" srcOrd="3" destOrd="0" presId="urn:microsoft.com/office/officeart/2005/8/layout/hProcess9"/>
    <dgm:cxn modelId="{F0DC3DB2-9F93-4ED8-8972-054850209DD4}" type="presParOf" srcId="{24591156-CA9E-45D0-92F5-33BA96877D59}" destId="{576BDD54-29BD-417E-ACA5-F2FC837323B7}"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B01A9-0E53-46D1-AEC6-F975BDB403A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tr-TR"/>
        </a:p>
      </dgm:t>
    </dgm:pt>
    <dgm:pt modelId="{D0AD1AF6-E2CD-4624-B385-C0AF7D18E3B0}">
      <dgm:prSet phldrT="[Metin]"/>
      <dgm:spPr/>
      <dgm:t>
        <a:bodyPr/>
        <a:lstStyle/>
        <a:p>
          <a:r>
            <a:rPr lang="tr-TR" dirty="0" smtClean="0"/>
            <a:t>Psikolojide Çağdaş Yaklaşımlar</a:t>
          </a:r>
          <a:endParaRPr lang="tr-TR" dirty="0"/>
        </a:p>
      </dgm:t>
    </dgm:pt>
    <dgm:pt modelId="{24F38E79-53F7-4368-8207-2773D61638BC}" type="parTrans" cxnId="{9299E0AC-C3F0-44E4-8FE2-A39C460D8529}">
      <dgm:prSet/>
      <dgm:spPr/>
      <dgm:t>
        <a:bodyPr/>
        <a:lstStyle/>
        <a:p>
          <a:endParaRPr lang="tr-TR"/>
        </a:p>
      </dgm:t>
    </dgm:pt>
    <dgm:pt modelId="{9B75F56D-0BCB-4CC9-BAA2-B74E9CEFAC9F}" type="sibTrans" cxnId="{9299E0AC-C3F0-44E4-8FE2-A39C460D8529}">
      <dgm:prSet/>
      <dgm:spPr/>
      <dgm:t>
        <a:bodyPr/>
        <a:lstStyle/>
        <a:p>
          <a:endParaRPr lang="tr-TR"/>
        </a:p>
      </dgm:t>
    </dgm:pt>
    <dgm:pt modelId="{8ABFCB3D-76F9-4224-98DC-AD2CD0A89EC3}">
      <dgm:prSet/>
      <dgm:spPr/>
      <dgm:t>
        <a:bodyPr/>
        <a:lstStyle/>
        <a:p>
          <a:endParaRPr lang="tr-TR"/>
        </a:p>
      </dgm:t>
    </dgm:pt>
    <dgm:pt modelId="{C883F003-C51E-453B-B666-484D8636AA1C}" type="parTrans" cxnId="{2D0F6AD8-3B60-41B1-9054-13A77667C89D}">
      <dgm:prSet/>
      <dgm:spPr/>
      <dgm:t>
        <a:bodyPr/>
        <a:lstStyle/>
        <a:p>
          <a:endParaRPr lang="tr-TR"/>
        </a:p>
      </dgm:t>
    </dgm:pt>
    <dgm:pt modelId="{3C1AB3F3-7422-45C9-B574-D0C2C41669DB}" type="sibTrans" cxnId="{2D0F6AD8-3B60-41B1-9054-13A77667C89D}">
      <dgm:prSet/>
      <dgm:spPr/>
      <dgm:t>
        <a:bodyPr/>
        <a:lstStyle/>
        <a:p>
          <a:endParaRPr lang="tr-TR"/>
        </a:p>
      </dgm:t>
    </dgm:pt>
    <dgm:pt modelId="{81FEB996-0337-4A12-AE04-3AB547247191}">
      <dgm:prSet/>
      <dgm:spPr/>
      <dgm:t>
        <a:bodyPr/>
        <a:lstStyle/>
        <a:p>
          <a:endParaRPr lang="tr-TR"/>
        </a:p>
      </dgm:t>
    </dgm:pt>
    <dgm:pt modelId="{888A382E-48AE-4970-9F2E-2C125901D7E4}" type="parTrans" cxnId="{C7B459CF-651B-47C5-B487-AC9ED7D6907A}">
      <dgm:prSet/>
      <dgm:spPr/>
      <dgm:t>
        <a:bodyPr/>
        <a:lstStyle/>
        <a:p>
          <a:endParaRPr lang="tr-TR"/>
        </a:p>
      </dgm:t>
    </dgm:pt>
    <dgm:pt modelId="{1F3CDEAD-F4B4-41BA-8658-63F1D037E413}" type="sibTrans" cxnId="{C7B459CF-651B-47C5-B487-AC9ED7D6907A}">
      <dgm:prSet/>
      <dgm:spPr/>
      <dgm:t>
        <a:bodyPr/>
        <a:lstStyle/>
        <a:p>
          <a:endParaRPr lang="tr-TR"/>
        </a:p>
      </dgm:t>
    </dgm:pt>
    <dgm:pt modelId="{230D88F5-AF3C-464A-8C66-1E2881C97EC2}">
      <dgm:prSet/>
      <dgm:spPr>
        <a:solidFill>
          <a:schemeClr val="accent4">
            <a:lumMod val="60000"/>
            <a:lumOff val="40000"/>
          </a:schemeClr>
        </a:solidFill>
      </dgm:spPr>
      <dgm:t>
        <a:bodyPr/>
        <a:lstStyle/>
        <a:p>
          <a:r>
            <a:rPr lang="tr-TR" b="1" smtClean="0"/>
            <a:t>Psikoanalitik Yaklaşım</a:t>
          </a:r>
          <a:endParaRPr lang="tr-TR"/>
        </a:p>
      </dgm:t>
    </dgm:pt>
    <dgm:pt modelId="{811D560B-3EEF-42D3-9708-4784935BB229}" type="parTrans" cxnId="{77357C47-BF31-4DC6-9CED-EF2394E64002}">
      <dgm:prSet/>
      <dgm:spPr/>
      <dgm:t>
        <a:bodyPr/>
        <a:lstStyle/>
        <a:p>
          <a:endParaRPr lang="tr-TR"/>
        </a:p>
      </dgm:t>
    </dgm:pt>
    <dgm:pt modelId="{3CAD19B3-A9ED-4ADA-9F6E-3064F88E3B14}" type="sibTrans" cxnId="{77357C47-BF31-4DC6-9CED-EF2394E64002}">
      <dgm:prSet/>
      <dgm:spPr/>
      <dgm:t>
        <a:bodyPr/>
        <a:lstStyle/>
        <a:p>
          <a:endParaRPr lang="tr-TR"/>
        </a:p>
      </dgm:t>
    </dgm:pt>
    <dgm:pt modelId="{E6164FAC-F287-4B7B-B065-4307BBFB7E83}">
      <dgm:prSet/>
      <dgm:spPr>
        <a:solidFill>
          <a:schemeClr val="bg2">
            <a:lumMod val="75000"/>
          </a:schemeClr>
        </a:solidFill>
      </dgm:spPr>
      <dgm:t>
        <a:bodyPr/>
        <a:lstStyle/>
        <a:p>
          <a:r>
            <a:rPr lang="tr-TR" b="1" dirty="0" smtClean="0"/>
            <a:t>Davranışsal Yaklaşım </a:t>
          </a:r>
          <a:endParaRPr lang="tr-TR" dirty="0"/>
        </a:p>
      </dgm:t>
    </dgm:pt>
    <dgm:pt modelId="{C50969D7-0794-4422-BB52-6CFA901B3658}" type="parTrans" cxnId="{A6EF9BC7-AAF8-49DD-80F5-A376FB1AE6C5}">
      <dgm:prSet/>
      <dgm:spPr/>
      <dgm:t>
        <a:bodyPr/>
        <a:lstStyle/>
        <a:p>
          <a:endParaRPr lang="tr-TR"/>
        </a:p>
      </dgm:t>
    </dgm:pt>
    <dgm:pt modelId="{977040BD-9397-4718-A2DF-B18F97261EAE}" type="sibTrans" cxnId="{A6EF9BC7-AAF8-49DD-80F5-A376FB1AE6C5}">
      <dgm:prSet/>
      <dgm:spPr/>
      <dgm:t>
        <a:bodyPr/>
        <a:lstStyle/>
        <a:p>
          <a:endParaRPr lang="tr-TR"/>
        </a:p>
      </dgm:t>
    </dgm:pt>
    <dgm:pt modelId="{C4B75EFE-1101-4C04-852E-E87D4E1D6BC4}">
      <dgm:prSet/>
      <dgm:spPr>
        <a:solidFill>
          <a:schemeClr val="accent3"/>
        </a:solidFill>
      </dgm:spPr>
      <dgm:t>
        <a:bodyPr/>
        <a:lstStyle/>
        <a:p>
          <a:r>
            <a:rPr lang="tr-TR" b="1" smtClean="0"/>
            <a:t>Bilişsel Yaklaşım </a:t>
          </a:r>
          <a:endParaRPr lang="tr-TR"/>
        </a:p>
      </dgm:t>
    </dgm:pt>
    <dgm:pt modelId="{3DE47B21-309E-4995-B24B-1AD37B3C6D81}" type="parTrans" cxnId="{90CD6897-165E-43B3-B21F-1A96869A1370}">
      <dgm:prSet/>
      <dgm:spPr/>
      <dgm:t>
        <a:bodyPr/>
        <a:lstStyle/>
        <a:p>
          <a:endParaRPr lang="tr-TR"/>
        </a:p>
      </dgm:t>
    </dgm:pt>
    <dgm:pt modelId="{372B7C08-D64A-4215-A674-B5CDD2E41D36}" type="sibTrans" cxnId="{90CD6897-165E-43B3-B21F-1A96869A1370}">
      <dgm:prSet/>
      <dgm:spPr/>
      <dgm:t>
        <a:bodyPr/>
        <a:lstStyle/>
        <a:p>
          <a:endParaRPr lang="tr-TR"/>
        </a:p>
      </dgm:t>
    </dgm:pt>
    <dgm:pt modelId="{A4A7428D-F8D9-4BB7-B786-4DFC8E1966BA}">
      <dgm:prSet/>
      <dgm:spPr>
        <a:solidFill>
          <a:srgbClr val="FFC000"/>
        </a:solidFill>
      </dgm:spPr>
      <dgm:t>
        <a:bodyPr/>
        <a:lstStyle/>
        <a:p>
          <a:r>
            <a:rPr lang="tr-TR" b="1" dirty="0" smtClean="0"/>
            <a:t>Hümanist Yaklaşım</a:t>
          </a:r>
          <a:endParaRPr lang="tr-TR" dirty="0"/>
        </a:p>
      </dgm:t>
    </dgm:pt>
    <dgm:pt modelId="{1DBD5E14-7BBF-466F-98DF-1C7E04E15517}" type="parTrans" cxnId="{231FAE3F-A297-4909-8C71-CDD6EF697D2D}">
      <dgm:prSet/>
      <dgm:spPr/>
      <dgm:t>
        <a:bodyPr/>
        <a:lstStyle/>
        <a:p>
          <a:endParaRPr lang="tr-TR"/>
        </a:p>
      </dgm:t>
    </dgm:pt>
    <dgm:pt modelId="{4521D4EF-3883-4E2F-A308-323B13664E9F}" type="sibTrans" cxnId="{231FAE3F-A297-4909-8C71-CDD6EF697D2D}">
      <dgm:prSet/>
      <dgm:spPr/>
      <dgm:t>
        <a:bodyPr/>
        <a:lstStyle/>
        <a:p>
          <a:endParaRPr lang="tr-TR"/>
        </a:p>
      </dgm:t>
    </dgm:pt>
    <dgm:pt modelId="{A58DD9B4-A1D3-4159-A485-30AE1C499FCE}">
      <dgm:prSet/>
      <dgm:spPr>
        <a:solidFill>
          <a:schemeClr val="accent6">
            <a:lumMod val="40000"/>
            <a:lumOff val="60000"/>
          </a:schemeClr>
        </a:solidFill>
      </dgm:spPr>
      <dgm:t>
        <a:bodyPr/>
        <a:lstStyle/>
        <a:p>
          <a:r>
            <a:rPr lang="tr-TR" b="1" smtClean="0"/>
            <a:t>Nörobiyolojik Yaklaşım</a:t>
          </a:r>
          <a:endParaRPr lang="tr-TR"/>
        </a:p>
      </dgm:t>
    </dgm:pt>
    <dgm:pt modelId="{C3FD5F22-E690-4504-8EB4-44D3A484ABB1}" type="parTrans" cxnId="{DFF494BA-C207-48E3-A7B4-44FD26ADB530}">
      <dgm:prSet/>
      <dgm:spPr/>
      <dgm:t>
        <a:bodyPr/>
        <a:lstStyle/>
        <a:p>
          <a:endParaRPr lang="tr-TR"/>
        </a:p>
      </dgm:t>
    </dgm:pt>
    <dgm:pt modelId="{FDED2C2C-3360-414D-B105-8584854B9B63}" type="sibTrans" cxnId="{DFF494BA-C207-48E3-A7B4-44FD26ADB530}">
      <dgm:prSet/>
      <dgm:spPr/>
      <dgm:t>
        <a:bodyPr/>
        <a:lstStyle/>
        <a:p>
          <a:endParaRPr lang="tr-TR"/>
        </a:p>
      </dgm:t>
    </dgm:pt>
    <dgm:pt modelId="{0E0CD7F2-B6C1-4BC1-9C46-D27CD1F031ED}" type="pres">
      <dgm:prSet presAssocID="{AF7B01A9-0E53-46D1-AEC6-F975BDB403AD}" presName="cycle" presStyleCnt="0">
        <dgm:presLayoutVars>
          <dgm:chMax val="1"/>
          <dgm:dir/>
          <dgm:animLvl val="ctr"/>
          <dgm:resizeHandles val="exact"/>
        </dgm:presLayoutVars>
      </dgm:prSet>
      <dgm:spPr/>
      <dgm:t>
        <a:bodyPr/>
        <a:lstStyle/>
        <a:p>
          <a:endParaRPr lang="tr-TR"/>
        </a:p>
      </dgm:t>
    </dgm:pt>
    <dgm:pt modelId="{98147D96-068E-4A55-8AC8-DAD0BB2DC9B8}" type="pres">
      <dgm:prSet presAssocID="{D0AD1AF6-E2CD-4624-B385-C0AF7D18E3B0}" presName="centerShape" presStyleLbl="node0" presStyleIdx="0" presStyleCnt="1"/>
      <dgm:spPr/>
      <dgm:t>
        <a:bodyPr/>
        <a:lstStyle/>
        <a:p>
          <a:endParaRPr lang="tr-TR"/>
        </a:p>
      </dgm:t>
    </dgm:pt>
    <dgm:pt modelId="{E8CC10A0-395D-4433-B263-FD27323710B0}" type="pres">
      <dgm:prSet presAssocID="{3DE47B21-309E-4995-B24B-1AD37B3C6D81}" presName="Name9" presStyleLbl="parChTrans1D2" presStyleIdx="0" presStyleCnt="5"/>
      <dgm:spPr/>
      <dgm:t>
        <a:bodyPr/>
        <a:lstStyle/>
        <a:p>
          <a:endParaRPr lang="tr-TR"/>
        </a:p>
      </dgm:t>
    </dgm:pt>
    <dgm:pt modelId="{35D10106-D946-49C6-A97C-AC4B875CAA40}" type="pres">
      <dgm:prSet presAssocID="{3DE47B21-309E-4995-B24B-1AD37B3C6D81}" presName="connTx" presStyleLbl="parChTrans1D2" presStyleIdx="0" presStyleCnt="5"/>
      <dgm:spPr/>
      <dgm:t>
        <a:bodyPr/>
        <a:lstStyle/>
        <a:p>
          <a:endParaRPr lang="tr-TR"/>
        </a:p>
      </dgm:t>
    </dgm:pt>
    <dgm:pt modelId="{D49BCDAD-7DC0-462A-979A-DBB7CE3881BD}" type="pres">
      <dgm:prSet presAssocID="{C4B75EFE-1101-4C04-852E-E87D4E1D6BC4}" presName="node" presStyleLbl="node1" presStyleIdx="0" presStyleCnt="5">
        <dgm:presLayoutVars>
          <dgm:bulletEnabled val="1"/>
        </dgm:presLayoutVars>
      </dgm:prSet>
      <dgm:spPr/>
      <dgm:t>
        <a:bodyPr/>
        <a:lstStyle/>
        <a:p>
          <a:endParaRPr lang="tr-TR"/>
        </a:p>
      </dgm:t>
    </dgm:pt>
    <dgm:pt modelId="{1EE8DC14-15E6-4E4C-9312-DB1662EEAAF5}" type="pres">
      <dgm:prSet presAssocID="{811D560B-3EEF-42D3-9708-4784935BB229}" presName="Name9" presStyleLbl="parChTrans1D2" presStyleIdx="1" presStyleCnt="5"/>
      <dgm:spPr/>
      <dgm:t>
        <a:bodyPr/>
        <a:lstStyle/>
        <a:p>
          <a:endParaRPr lang="tr-TR"/>
        </a:p>
      </dgm:t>
    </dgm:pt>
    <dgm:pt modelId="{2641D5B3-9BC0-4413-911F-999BC7B3CCF7}" type="pres">
      <dgm:prSet presAssocID="{811D560B-3EEF-42D3-9708-4784935BB229}" presName="connTx" presStyleLbl="parChTrans1D2" presStyleIdx="1" presStyleCnt="5"/>
      <dgm:spPr/>
      <dgm:t>
        <a:bodyPr/>
        <a:lstStyle/>
        <a:p>
          <a:endParaRPr lang="tr-TR"/>
        </a:p>
      </dgm:t>
    </dgm:pt>
    <dgm:pt modelId="{FEF5E4BF-E80B-43B5-9408-6A592817CE40}" type="pres">
      <dgm:prSet presAssocID="{230D88F5-AF3C-464A-8C66-1E2881C97EC2}" presName="node" presStyleLbl="node1" presStyleIdx="1" presStyleCnt="5">
        <dgm:presLayoutVars>
          <dgm:bulletEnabled val="1"/>
        </dgm:presLayoutVars>
      </dgm:prSet>
      <dgm:spPr/>
      <dgm:t>
        <a:bodyPr/>
        <a:lstStyle/>
        <a:p>
          <a:endParaRPr lang="tr-TR"/>
        </a:p>
      </dgm:t>
    </dgm:pt>
    <dgm:pt modelId="{7383EADF-34CE-40B0-9FFE-77400CFD62EE}" type="pres">
      <dgm:prSet presAssocID="{C3FD5F22-E690-4504-8EB4-44D3A484ABB1}" presName="Name9" presStyleLbl="parChTrans1D2" presStyleIdx="2" presStyleCnt="5"/>
      <dgm:spPr/>
      <dgm:t>
        <a:bodyPr/>
        <a:lstStyle/>
        <a:p>
          <a:endParaRPr lang="tr-TR"/>
        </a:p>
      </dgm:t>
    </dgm:pt>
    <dgm:pt modelId="{2C8F71E6-551D-4E23-AB03-CA90482A90D5}" type="pres">
      <dgm:prSet presAssocID="{C3FD5F22-E690-4504-8EB4-44D3A484ABB1}" presName="connTx" presStyleLbl="parChTrans1D2" presStyleIdx="2" presStyleCnt="5"/>
      <dgm:spPr/>
      <dgm:t>
        <a:bodyPr/>
        <a:lstStyle/>
        <a:p>
          <a:endParaRPr lang="tr-TR"/>
        </a:p>
      </dgm:t>
    </dgm:pt>
    <dgm:pt modelId="{93BAE148-1FE1-4D09-9B67-41CF7C38BE13}" type="pres">
      <dgm:prSet presAssocID="{A58DD9B4-A1D3-4159-A485-30AE1C499FCE}" presName="node" presStyleLbl="node1" presStyleIdx="2" presStyleCnt="5">
        <dgm:presLayoutVars>
          <dgm:bulletEnabled val="1"/>
        </dgm:presLayoutVars>
      </dgm:prSet>
      <dgm:spPr/>
      <dgm:t>
        <a:bodyPr/>
        <a:lstStyle/>
        <a:p>
          <a:endParaRPr lang="tr-TR"/>
        </a:p>
      </dgm:t>
    </dgm:pt>
    <dgm:pt modelId="{78A9D061-ED58-4060-879A-6E16B3826B8E}" type="pres">
      <dgm:prSet presAssocID="{1DBD5E14-7BBF-466F-98DF-1C7E04E15517}" presName="Name9" presStyleLbl="parChTrans1D2" presStyleIdx="3" presStyleCnt="5"/>
      <dgm:spPr/>
      <dgm:t>
        <a:bodyPr/>
        <a:lstStyle/>
        <a:p>
          <a:endParaRPr lang="tr-TR"/>
        </a:p>
      </dgm:t>
    </dgm:pt>
    <dgm:pt modelId="{1A45E482-7DA2-40E4-A9AE-D461B8E1A462}" type="pres">
      <dgm:prSet presAssocID="{1DBD5E14-7BBF-466F-98DF-1C7E04E15517}" presName="connTx" presStyleLbl="parChTrans1D2" presStyleIdx="3" presStyleCnt="5"/>
      <dgm:spPr/>
      <dgm:t>
        <a:bodyPr/>
        <a:lstStyle/>
        <a:p>
          <a:endParaRPr lang="tr-TR"/>
        </a:p>
      </dgm:t>
    </dgm:pt>
    <dgm:pt modelId="{65D8FFAF-31F1-4FCC-B399-C67CC9037726}" type="pres">
      <dgm:prSet presAssocID="{A4A7428D-F8D9-4BB7-B786-4DFC8E1966BA}" presName="node" presStyleLbl="node1" presStyleIdx="3" presStyleCnt="5">
        <dgm:presLayoutVars>
          <dgm:bulletEnabled val="1"/>
        </dgm:presLayoutVars>
      </dgm:prSet>
      <dgm:spPr/>
      <dgm:t>
        <a:bodyPr/>
        <a:lstStyle/>
        <a:p>
          <a:endParaRPr lang="tr-TR"/>
        </a:p>
      </dgm:t>
    </dgm:pt>
    <dgm:pt modelId="{6A91F71B-A1A8-416D-BF91-F02ACDD5E9F5}" type="pres">
      <dgm:prSet presAssocID="{C50969D7-0794-4422-BB52-6CFA901B3658}" presName="Name9" presStyleLbl="parChTrans1D2" presStyleIdx="4" presStyleCnt="5"/>
      <dgm:spPr/>
      <dgm:t>
        <a:bodyPr/>
        <a:lstStyle/>
        <a:p>
          <a:endParaRPr lang="tr-TR"/>
        </a:p>
      </dgm:t>
    </dgm:pt>
    <dgm:pt modelId="{37690D3D-4E8A-46BC-A684-157ECE95DBCA}" type="pres">
      <dgm:prSet presAssocID="{C50969D7-0794-4422-BB52-6CFA901B3658}" presName="connTx" presStyleLbl="parChTrans1D2" presStyleIdx="4" presStyleCnt="5"/>
      <dgm:spPr/>
      <dgm:t>
        <a:bodyPr/>
        <a:lstStyle/>
        <a:p>
          <a:endParaRPr lang="tr-TR"/>
        </a:p>
      </dgm:t>
    </dgm:pt>
    <dgm:pt modelId="{8F5596A4-5CD5-4208-9DE3-F34EA6133F9F}" type="pres">
      <dgm:prSet presAssocID="{E6164FAC-F287-4B7B-B065-4307BBFB7E83}" presName="node" presStyleLbl="node1" presStyleIdx="4" presStyleCnt="5">
        <dgm:presLayoutVars>
          <dgm:bulletEnabled val="1"/>
        </dgm:presLayoutVars>
      </dgm:prSet>
      <dgm:spPr/>
      <dgm:t>
        <a:bodyPr/>
        <a:lstStyle/>
        <a:p>
          <a:endParaRPr lang="tr-TR"/>
        </a:p>
      </dgm:t>
    </dgm:pt>
  </dgm:ptLst>
  <dgm:cxnLst>
    <dgm:cxn modelId="{2101B823-3510-433F-A641-FBCE77D2DFBD}" type="presOf" srcId="{C4B75EFE-1101-4C04-852E-E87D4E1D6BC4}" destId="{D49BCDAD-7DC0-462A-979A-DBB7CE3881BD}" srcOrd="0" destOrd="0" presId="urn:microsoft.com/office/officeart/2005/8/layout/radial1"/>
    <dgm:cxn modelId="{32D02E29-5237-42E1-AAA5-74BBD2DCF03B}" type="presOf" srcId="{A58DD9B4-A1D3-4159-A485-30AE1C499FCE}" destId="{93BAE148-1FE1-4D09-9B67-41CF7C38BE13}" srcOrd="0" destOrd="0" presId="urn:microsoft.com/office/officeart/2005/8/layout/radial1"/>
    <dgm:cxn modelId="{A9791D4F-B5A8-4FC4-9F3A-72375F3DAA3D}" type="presOf" srcId="{AF7B01A9-0E53-46D1-AEC6-F975BDB403AD}" destId="{0E0CD7F2-B6C1-4BC1-9C46-D27CD1F031ED}" srcOrd="0" destOrd="0" presId="urn:microsoft.com/office/officeart/2005/8/layout/radial1"/>
    <dgm:cxn modelId="{7EA38D53-F449-46DD-80B0-A0ADA1F14608}" type="presOf" srcId="{A4A7428D-F8D9-4BB7-B786-4DFC8E1966BA}" destId="{65D8FFAF-31F1-4FCC-B399-C67CC9037726}" srcOrd="0" destOrd="0" presId="urn:microsoft.com/office/officeart/2005/8/layout/radial1"/>
    <dgm:cxn modelId="{AD6FF1FF-D624-40B4-85A4-5991CD805C2F}" type="presOf" srcId="{E6164FAC-F287-4B7B-B065-4307BBFB7E83}" destId="{8F5596A4-5CD5-4208-9DE3-F34EA6133F9F}" srcOrd="0" destOrd="0" presId="urn:microsoft.com/office/officeart/2005/8/layout/radial1"/>
    <dgm:cxn modelId="{231FAE3F-A297-4909-8C71-CDD6EF697D2D}" srcId="{D0AD1AF6-E2CD-4624-B385-C0AF7D18E3B0}" destId="{A4A7428D-F8D9-4BB7-B786-4DFC8E1966BA}" srcOrd="3" destOrd="0" parTransId="{1DBD5E14-7BBF-466F-98DF-1C7E04E15517}" sibTransId="{4521D4EF-3883-4E2F-A308-323B13664E9F}"/>
    <dgm:cxn modelId="{90CD6897-165E-43B3-B21F-1A96869A1370}" srcId="{D0AD1AF6-E2CD-4624-B385-C0AF7D18E3B0}" destId="{C4B75EFE-1101-4C04-852E-E87D4E1D6BC4}" srcOrd="0" destOrd="0" parTransId="{3DE47B21-309E-4995-B24B-1AD37B3C6D81}" sibTransId="{372B7C08-D64A-4215-A674-B5CDD2E41D36}"/>
    <dgm:cxn modelId="{C29BE84E-8E45-4C7C-A476-B241D6BF5FAC}" type="presOf" srcId="{3DE47B21-309E-4995-B24B-1AD37B3C6D81}" destId="{E8CC10A0-395D-4433-B263-FD27323710B0}" srcOrd="0" destOrd="0" presId="urn:microsoft.com/office/officeart/2005/8/layout/radial1"/>
    <dgm:cxn modelId="{2D0F6AD8-3B60-41B1-9054-13A77667C89D}" srcId="{AF7B01A9-0E53-46D1-AEC6-F975BDB403AD}" destId="{8ABFCB3D-76F9-4224-98DC-AD2CD0A89EC3}" srcOrd="2" destOrd="0" parTransId="{C883F003-C51E-453B-B666-484D8636AA1C}" sibTransId="{3C1AB3F3-7422-45C9-B574-D0C2C41669DB}"/>
    <dgm:cxn modelId="{A012F370-ECB0-4159-B44C-CA2364DB50D0}" type="presOf" srcId="{1DBD5E14-7BBF-466F-98DF-1C7E04E15517}" destId="{1A45E482-7DA2-40E4-A9AE-D461B8E1A462}" srcOrd="1" destOrd="0" presId="urn:microsoft.com/office/officeart/2005/8/layout/radial1"/>
    <dgm:cxn modelId="{9BD07648-4612-4661-8580-CF7E4DEBDEC1}" type="presOf" srcId="{3DE47B21-309E-4995-B24B-1AD37B3C6D81}" destId="{35D10106-D946-49C6-A97C-AC4B875CAA40}" srcOrd="1" destOrd="0" presId="urn:microsoft.com/office/officeart/2005/8/layout/radial1"/>
    <dgm:cxn modelId="{A6EF9BC7-AAF8-49DD-80F5-A376FB1AE6C5}" srcId="{D0AD1AF6-E2CD-4624-B385-C0AF7D18E3B0}" destId="{E6164FAC-F287-4B7B-B065-4307BBFB7E83}" srcOrd="4" destOrd="0" parTransId="{C50969D7-0794-4422-BB52-6CFA901B3658}" sibTransId="{977040BD-9397-4718-A2DF-B18F97261EAE}"/>
    <dgm:cxn modelId="{84F60D1F-04D6-4560-8977-0A5EF3A18CB6}" type="presOf" srcId="{C3FD5F22-E690-4504-8EB4-44D3A484ABB1}" destId="{2C8F71E6-551D-4E23-AB03-CA90482A90D5}" srcOrd="1" destOrd="0" presId="urn:microsoft.com/office/officeart/2005/8/layout/radial1"/>
    <dgm:cxn modelId="{C7B459CF-651B-47C5-B487-AC9ED7D6907A}" srcId="{AF7B01A9-0E53-46D1-AEC6-F975BDB403AD}" destId="{81FEB996-0337-4A12-AE04-3AB547247191}" srcOrd="1" destOrd="0" parTransId="{888A382E-48AE-4970-9F2E-2C125901D7E4}" sibTransId="{1F3CDEAD-F4B4-41BA-8658-63F1D037E413}"/>
    <dgm:cxn modelId="{CEA49D72-AB2C-4D9C-A2C5-071FD3410739}" type="presOf" srcId="{C3FD5F22-E690-4504-8EB4-44D3A484ABB1}" destId="{7383EADF-34CE-40B0-9FFE-77400CFD62EE}" srcOrd="0" destOrd="0" presId="urn:microsoft.com/office/officeart/2005/8/layout/radial1"/>
    <dgm:cxn modelId="{E1FED226-A5F1-48A5-96A0-88D07363790E}" type="presOf" srcId="{230D88F5-AF3C-464A-8C66-1E2881C97EC2}" destId="{FEF5E4BF-E80B-43B5-9408-6A592817CE40}" srcOrd="0" destOrd="0" presId="urn:microsoft.com/office/officeart/2005/8/layout/radial1"/>
    <dgm:cxn modelId="{69419BFD-219E-4BF8-B34C-EBEF72EB5D9B}" type="presOf" srcId="{1DBD5E14-7BBF-466F-98DF-1C7E04E15517}" destId="{78A9D061-ED58-4060-879A-6E16B3826B8E}" srcOrd="0" destOrd="0" presId="urn:microsoft.com/office/officeart/2005/8/layout/radial1"/>
    <dgm:cxn modelId="{C94722E6-B0CE-4234-BE4A-49BCF117C479}" type="presOf" srcId="{811D560B-3EEF-42D3-9708-4784935BB229}" destId="{1EE8DC14-15E6-4E4C-9312-DB1662EEAAF5}" srcOrd="0" destOrd="0" presId="urn:microsoft.com/office/officeart/2005/8/layout/radial1"/>
    <dgm:cxn modelId="{422EEF0D-5250-4FDA-916D-203F0B5DADCB}" type="presOf" srcId="{D0AD1AF6-E2CD-4624-B385-C0AF7D18E3B0}" destId="{98147D96-068E-4A55-8AC8-DAD0BB2DC9B8}" srcOrd="0" destOrd="0" presId="urn:microsoft.com/office/officeart/2005/8/layout/radial1"/>
    <dgm:cxn modelId="{77357C47-BF31-4DC6-9CED-EF2394E64002}" srcId="{D0AD1AF6-E2CD-4624-B385-C0AF7D18E3B0}" destId="{230D88F5-AF3C-464A-8C66-1E2881C97EC2}" srcOrd="1" destOrd="0" parTransId="{811D560B-3EEF-42D3-9708-4784935BB229}" sibTransId="{3CAD19B3-A9ED-4ADA-9F6E-3064F88E3B14}"/>
    <dgm:cxn modelId="{F29EE554-57A5-4E31-9BF6-C3256250CA5D}" type="presOf" srcId="{C50969D7-0794-4422-BB52-6CFA901B3658}" destId="{6A91F71B-A1A8-416D-BF91-F02ACDD5E9F5}" srcOrd="0" destOrd="0" presId="urn:microsoft.com/office/officeart/2005/8/layout/radial1"/>
    <dgm:cxn modelId="{091D218E-437E-4A96-A70F-F492C71570A2}" type="presOf" srcId="{811D560B-3EEF-42D3-9708-4784935BB229}" destId="{2641D5B3-9BC0-4413-911F-999BC7B3CCF7}" srcOrd="1" destOrd="0" presId="urn:microsoft.com/office/officeart/2005/8/layout/radial1"/>
    <dgm:cxn modelId="{DFF494BA-C207-48E3-A7B4-44FD26ADB530}" srcId="{D0AD1AF6-E2CD-4624-B385-C0AF7D18E3B0}" destId="{A58DD9B4-A1D3-4159-A485-30AE1C499FCE}" srcOrd="2" destOrd="0" parTransId="{C3FD5F22-E690-4504-8EB4-44D3A484ABB1}" sibTransId="{FDED2C2C-3360-414D-B105-8584854B9B63}"/>
    <dgm:cxn modelId="{BF76BD8C-17AD-4E14-85FD-659F79A227EE}" type="presOf" srcId="{C50969D7-0794-4422-BB52-6CFA901B3658}" destId="{37690D3D-4E8A-46BC-A684-157ECE95DBCA}" srcOrd="1" destOrd="0" presId="urn:microsoft.com/office/officeart/2005/8/layout/radial1"/>
    <dgm:cxn modelId="{9299E0AC-C3F0-44E4-8FE2-A39C460D8529}" srcId="{AF7B01A9-0E53-46D1-AEC6-F975BDB403AD}" destId="{D0AD1AF6-E2CD-4624-B385-C0AF7D18E3B0}" srcOrd="0" destOrd="0" parTransId="{24F38E79-53F7-4368-8207-2773D61638BC}" sibTransId="{9B75F56D-0BCB-4CC9-BAA2-B74E9CEFAC9F}"/>
    <dgm:cxn modelId="{0C454157-30FA-4F4C-B042-362741FFA9CF}" type="presParOf" srcId="{0E0CD7F2-B6C1-4BC1-9C46-D27CD1F031ED}" destId="{98147D96-068E-4A55-8AC8-DAD0BB2DC9B8}" srcOrd="0" destOrd="0" presId="urn:microsoft.com/office/officeart/2005/8/layout/radial1"/>
    <dgm:cxn modelId="{2E784680-0DFC-4E3B-BDB3-2E30C2DB225A}" type="presParOf" srcId="{0E0CD7F2-B6C1-4BC1-9C46-D27CD1F031ED}" destId="{E8CC10A0-395D-4433-B263-FD27323710B0}" srcOrd="1" destOrd="0" presId="urn:microsoft.com/office/officeart/2005/8/layout/radial1"/>
    <dgm:cxn modelId="{A244E136-3A4E-467B-A7A4-12E0C8BB5534}" type="presParOf" srcId="{E8CC10A0-395D-4433-B263-FD27323710B0}" destId="{35D10106-D946-49C6-A97C-AC4B875CAA40}" srcOrd="0" destOrd="0" presId="urn:microsoft.com/office/officeart/2005/8/layout/radial1"/>
    <dgm:cxn modelId="{177A1D07-154C-48D0-810E-8B5E50DEB767}" type="presParOf" srcId="{0E0CD7F2-B6C1-4BC1-9C46-D27CD1F031ED}" destId="{D49BCDAD-7DC0-462A-979A-DBB7CE3881BD}" srcOrd="2" destOrd="0" presId="urn:microsoft.com/office/officeart/2005/8/layout/radial1"/>
    <dgm:cxn modelId="{7382585F-0A79-48D2-9078-D246775EA7A8}" type="presParOf" srcId="{0E0CD7F2-B6C1-4BC1-9C46-D27CD1F031ED}" destId="{1EE8DC14-15E6-4E4C-9312-DB1662EEAAF5}" srcOrd="3" destOrd="0" presId="urn:microsoft.com/office/officeart/2005/8/layout/radial1"/>
    <dgm:cxn modelId="{BED00435-B959-4D60-AB7E-500E8547889B}" type="presParOf" srcId="{1EE8DC14-15E6-4E4C-9312-DB1662EEAAF5}" destId="{2641D5B3-9BC0-4413-911F-999BC7B3CCF7}" srcOrd="0" destOrd="0" presId="urn:microsoft.com/office/officeart/2005/8/layout/radial1"/>
    <dgm:cxn modelId="{F73053EF-D0DF-4A2D-86BB-5D55D58219C4}" type="presParOf" srcId="{0E0CD7F2-B6C1-4BC1-9C46-D27CD1F031ED}" destId="{FEF5E4BF-E80B-43B5-9408-6A592817CE40}" srcOrd="4" destOrd="0" presId="urn:microsoft.com/office/officeart/2005/8/layout/radial1"/>
    <dgm:cxn modelId="{B62FFDBD-C498-40E1-B279-604C7E1BAE31}" type="presParOf" srcId="{0E0CD7F2-B6C1-4BC1-9C46-D27CD1F031ED}" destId="{7383EADF-34CE-40B0-9FFE-77400CFD62EE}" srcOrd="5" destOrd="0" presId="urn:microsoft.com/office/officeart/2005/8/layout/radial1"/>
    <dgm:cxn modelId="{A971C669-33F8-424E-93DC-4602D6433A8D}" type="presParOf" srcId="{7383EADF-34CE-40B0-9FFE-77400CFD62EE}" destId="{2C8F71E6-551D-4E23-AB03-CA90482A90D5}" srcOrd="0" destOrd="0" presId="urn:microsoft.com/office/officeart/2005/8/layout/radial1"/>
    <dgm:cxn modelId="{8718C417-7A0A-4B34-B90F-5C262107577C}" type="presParOf" srcId="{0E0CD7F2-B6C1-4BC1-9C46-D27CD1F031ED}" destId="{93BAE148-1FE1-4D09-9B67-41CF7C38BE13}" srcOrd="6" destOrd="0" presId="urn:microsoft.com/office/officeart/2005/8/layout/radial1"/>
    <dgm:cxn modelId="{94E3D729-4AED-4974-BB04-ED3DD75D78BA}" type="presParOf" srcId="{0E0CD7F2-B6C1-4BC1-9C46-D27CD1F031ED}" destId="{78A9D061-ED58-4060-879A-6E16B3826B8E}" srcOrd="7" destOrd="0" presId="urn:microsoft.com/office/officeart/2005/8/layout/radial1"/>
    <dgm:cxn modelId="{82EB424B-9078-4035-8F1B-1B8FCB03376E}" type="presParOf" srcId="{78A9D061-ED58-4060-879A-6E16B3826B8E}" destId="{1A45E482-7DA2-40E4-A9AE-D461B8E1A462}" srcOrd="0" destOrd="0" presId="urn:microsoft.com/office/officeart/2005/8/layout/radial1"/>
    <dgm:cxn modelId="{DFE51129-1EE5-4447-9E3C-24575C538164}" type="presParOf" srcId="{0E0CD7F2-B6C1-4BC1-9C46-D27CD1F031ED}" destId="{65D8FFAF-31F1-4FCC-B399-C67CC9037726}" srcOrd="8" destOrd="0" presId="urn:microsoft.com/office/officeart/2005/8/layout/radial1"/>
    <dgm:cxn modelId="{A2E2D0F7-4B7F-4C9B-9DA1-BE9DD01D4CAA}" type="presParOf" srcId="{0E0CD7F2-B6C1-4BC1-9C46-D27CD1F031ED}" destId="{6A91F71B-A1A8-416D-BF91-F02ACDD5E9F5}" srcOrd="9" destOrd="0" presId="urn:microsoft.com/office/officeart/2005/8/layout/radial1"/>
    <dgm:cxn modelId="{EE7B2CD0-173B-425F-ADCD-6BB99C144325}" type="presParOf" srcId="{6A91F71B-A1A8-416D-BF91-F02ACDD5E9F5}" destId="{37690D3D-4E8A-46BC-A684-157ECE95DBCA}" srcOrd="0" destOrd="0" presId="urn:microsoft.com/office/officeart/2005/8/layout/radial1"/>
    <dgm:cxn modelId="{3E74E59F-64AF-469F-AD66-52036CE89F9A}" type="presParOf" srcId="{0E0CD7F2-B6C1-4BC1-9C46-D27CD1F031ED}" destId="{8F5596A4-5CD5-4208-9DE3-F34EA6133F9F}"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82B505-D967-4122-BDC1-D83D58C74CDD}">
      <dsp:nvSpPr>
        <dsp:cNvPr id="0" name=""/>
        <dsp:cNvSpPr/>
      </dsp:nvSpPr>
      <dsp:spPr>
        <a:xfrm>
          <a:off x="375049" y="0"/>
          <a:ext cx="4250561" cy="30638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D6D601-68F1-4FA1-9A90-7599A975197D}">
      <dsp:nvSpPr>
        <dsp:cNvPr id="0" name=""/>
        <dsp:cNvSpPr/>
      </dsp:nvSpPr>
      <dsp:spPr>
        <a:xfrm>
          <a:off x="61" y="919160"/>
          <a:ext cx="1585536" cy="1225547"/>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Anlama</a:t>
          </a:r>
          <a:endParaRPr lang="tr-TR" sz="2700" kern="1200" dirty="0"/>
        </a:p>
      </dsp:txBody>
      <dsp:txXfrm>
        <a:off x="61" y="919160"/>
        <a:ext cx="1585536" cy="1225547"/>
      </dsp:txXfrm>
    </dsp:sp>
    <dsp:sp modelId="{495390CC-C366-4AC1-B64C-DD59BA8C2D62}">
      <dsp:nvSpPr>
        <dsp:cNvPr id="0" name=""/>
        <dsp:cNvSpPr/>
      </dsp:nvSpPr>
      <dsp:spPr>
        <a:xfrm>
          <a:off x="1707561" y="919160"/>
          <a:ext cx="1585536" cy="122554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Açıklama</a:t>
          </a:r>
          <a:endParaRPr lang="tr-TR" sz="2700" kern="1200" dirty="0"/>
        </a:p>
      </dsp:txBody>
      <dsp:txXfrm>
        <a:off x="1707561" y="919160"/>
        <a:ext cx="1585536" cy="1225547"/>
      </dsp:txXfrm>
    </dsp:sp>
    <dsp:sp modelId="{576BDD54-29BD-417E-ACA5-F2FC837323B7}">
      <dsp:nvSpPr>
        <dsp:cNvPr id="0" name=""/>
        <dsp:cNvSpPr/>
      </dsp:nvSpPr>
      <dsp:spPr>
        <a:xfrm>
          <a:off x="3415062" y="919160"/>
          <a:ext cx="1585536" cy="1225547"/>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smtClean="0"/>
            <a:t>Kontrol</a:t>
          </a:r>
          <a:endParaRPr lang="tr-TR" sz="2700" kern="1200" dirty="0"/>
        </a:p>
      </dsp:txBody>
      <dsp:txXfrm>
        <a:off x="3415062" y="919160"/>
        <a:ext cx="1585536" cy="12255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70249BD-57F4-4D08-AF06-41C966170E04}" type="datetimeFigureOut">
              <a:rPr lang="tr-TR" smtClean="0"/>
              <a:pPr/>
              <a:t>28.11.2013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C1F4EC3-744E-4504-B1A9-54274328FF5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249BD-57F4-4D08-AF06-41C966170E04}" type="datetimeFigureOut">
              <a:rPr lang="tr-TR" smtClean="0"/>
              <a:pPr/>
              <a:t>28.11.2013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F4EC3-744E-4504-B1A9-54274328FF5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57224" y="714356"/>
            <a:ext cx="7500990" cy="1684339"/>
          </a:xfrm>
        </p:spPr>
        <p:txBody>
          <a:bodyPr>
            <a:normAutofit fontScale="90000"/>
          </a:bodyPr>
          <a:lstStyle/>
          <a:p>
            <a:r>
              <a:rPr lang="tr-TR" sz="4900" b="1" dirty="0" smtClean="0">
                <a:solidFill>
                  <a:schemeClr val="accent2">
                    <a:lumMod val="75000"/>
                  </a:schemeClr>
                </a:solidFill>
              </a:rPr>
              <a:t>   </a:t>
            </a:r>
            <a:br>
              <a:rPr lang="tr-TR" sz="4900" b="1" dirty="0" smtClean="0">
                <a:solidFill>
                  <a:schemeClr val="accent2">
                    <a:lumMod val="75000"/>
                  </a:schemeClr>
                </a:solidFill>
              </a:rPr>
            </a:br>
            <a:r>
              <a:rPr lang="tr-TR" sz="4900" b="1" dirty="0" smtClean="0">
                <a:solidFill>
                  <a:schemeClr val="accent1">
                    <a:lumMod val="75000"/>
                  </a:schemeClr>
                </a:solidFill>
              </a:rPr>
              <a:t>I.BÖLÜM</a:t>
            </a:r>
            <a:r>
              <a:rPr lang="tr-TR" sz="4900" b="1" dirty="0" smtClean="0">
                <a:solidFill>
                  <a:schemeClr val="accent2">
                    <a:lumMod val="75000"/>
                  </a:schemeClr>
                </a:solidFill>
              </a:rPr>
              <a:t/>
            </a:r>
            <a:br>
              <a:rPr lang="tr-TR" sz="4900" b="1" dirty="0" smtClean="0">
                <a:solidFill>
                  <a:schemeClr val="accent2">
                    <a:lumMod val="75000"/>
                  </a:schemeClr>
                </a:solidFill>
              </a:rPr>
            </a:br>
            <a:r>
              <a:rPr lang="tr-TR" sz="4900" b="1" dirty="0" smtClean="0">
                <a:solidFill>
                  <a:schemeClr val="accent1">
                    <a:lumMod val="75000"/>
                  </a:schemeClr>
                </a:solidFill>
              </a:rPr>
              <a:t>BİLİM </a:t>
            </a:r>
            <a:r>
              <a:rPr lang="tr-TR" sz="4900" b="1" dirty="0">
                <a:solidFill>
                  <a:schemeClr val="accent1">
                    <a:lumMod val="75000"/>
                  </a:schemeClr>
                </a:solidFill>
              </a:rPr>
              <a:t>VE PSİKOLOJİ </a:t>
            </a:r>
            <a:r>
              <a:rPr lang="tr-TR" sz="4900" dirty="0">
                <a:solidFill>
                  <a:schemeClr val="accent1">
                    <a:lumMod val="75000"/>
                  </a:schemeClr>
                </a:solidFill>
              </a:rPr>
              <a:t/>
            </a:r>
            <a:br>
              <a:rPr lang="tr-TR" sz="4900" dirty="0">
                <a:solidFill>
                  <a:schemeClr val="accent1">
                    <a:lumMod val="75000"/>
                  </a:schemeClr>
                </a:solidFill>
              </a:rPr>
            </a:br>
            <a:r>
              <a:rPr lang="tr-TR" dirty="0" smtClean="0"/>
              <a:t/>
            </a:r>
            <a:br>
              <a:rPr lang="tr-TR" dirty="0" smtClean="0"/>
            </a:br>
            <a:endParaRPr lang="tr-TR" sz="2700" dirty="0"/>
          </a:p>
        </p:txBody>
      </p:sp>
      <p:sp>
        <p:nvSpPr>
          <p:cNvPr id="4" name="2 Alt Başlık"/>
          <p:cNvSpPr txBox="1">
            <a:spLocks/>
          </p:cNvSpPr>
          <p:nvPr/>
        </p:nvSpPr>
        <p:spPr>
          <a:xfrm>
            <a:off x="1857356" y="2643182"/>
            <a:ext cx="6400800" cy="685808"/>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025" name="Rectangle 1"/>
          <p:cNvSpPr>
            <a:spLocks noChangeArrowheads="1"/>
          </p:cNvSpPr>
          <p:nvPr/>
        </p:nvSpPr>
        <p:spPr bwMode="auto">
          <a:xfrm>
            <a:off x="0" y="3573016"/>
            <a:ext cx="9212907"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tr-TR" b="1" i="1"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b="1" i="1"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Bilim, iyi zamanlarda servet, kötü zamanlarda bir sığınak ve iyi bir yol göstericidir</a:t>
            </a:r>
            <a:r>
              <a:rPr kumimoji="0" lang="tr-TR" b="1" i="1" u="none" strike="noStrike" cap="none" normalizeH="0" baseline="0" dirty="0" smtClean="0">
                <a:ln>
                  <a:noFill/>
                </a:ln>
                <a:solidFill>
                  <a:schemeClr val="accent2">
                    <a:lumMod val="60000"/>
                    <a:lumOff val="40000"/>
                  </a:schemeClr>
                </a:solidFill>
                <a:effectLst/>
                <a:latin typeface="Arial" pitchFamily="34" charset="0"/>
                <a:ea typeface="Times New Roman" pitchFamily="18" charset="0"/>
                <a:cs typeface="Arial" pitchFamily="34" charset="0"/>
              </a:rPr>
              <a:t>. </a:t>
            </a:r>
            <a:endParaRPr kumimoji="0" lang="tr-TR" b="1" i="0" u="none" strike="noStrike" cap="none" normalizeH="0" baseline="0" dirty="0" smtClean="0">
              <a:ln>
                <a:noFill/>
              </a:ln>
              <a:solidFill>
                <a:schemeClr val="accent2">
                  <a:lumMod val="60000"/>
                  <a:lumOff val="40000"/>
                </a:schemeClr>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tr-TR" b="1" i="1"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Aristoteles </a:t>
            </a:r>
            <a:endParaRPr kumimoji="0" lang="tr-TR" b="1"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85728"/>
            <a:ext cx="8229600" cy="500066"/>
          </a:xfrm>
        </p:spPr>
        <p:txBody>
          <a:bodyPr>
            <a:normAutofit fontScale="90000"/>
          </a:bodyPr>
          <a:lstStyle/>
          <a:p>
            <a:pPr algn="l"/>
            <a:r>
              <a:rPr lang="tr-TR" b="1" cap="all" dirty="0" smtClean="0"/>
              <a:t>PSİKOLOJİNİN TARİHÇESİ</a:t>
            </a:r>
            <a:r>
              <a:rPr lang="tr-TR" dirty="0"/>
              <a:t/>
            </a:r>
            <a:br>
              <a:rPr lang="tr-TR" dirty="0"/>
            </a:br>
            <a:endParaRPr lang="tr-TR" dirty="0"/>
          </a:p>
        </p:txBody>
      </p:sp>
      <p:pic>
        <p:nvPicPr>
          <p:cNvPr id="19458" name="Picture 2" descr="Wundt-research-group"/>
          <p:cNvPicPr>
            <a:picLocks noChangeAspect="1" noChangeArrowheads="1"/>
          </p:cNvPicPr>
          <p:nvPr/>
        </p:nvPicPr>
        <p:blipFill>
          <a:blip r:embed="rId2" cstate="print"/>
          <a:srcRect/>
          <a:stretch>
            <a:fillRect/>
          </a:stretch>
        </p:blipFill>
        <p:spPr bwMode="auto">
          <a:xfrm>
            <a:off x="4575676" y="571480"/>
            <a:ext cx="4196853" cy="2500330"/>
          </a:xfrm>
          <a:prstGeom prst="rect">
            <a:avLst/>
          </a:prstGeom>
          <a:noFill/>
          <a:ln w="9525">
            <a:noFill/>
            <a:miter lim="800000"/>
            <a:headEnd/>
            <a:tailEnd/>
          </a:ln>
        </p:spPr>
      </p:pic>
      <p:sp>
        <p:nvSpPr>
          <p:cNvPr id="9" name="8 Dikdörtgen"/>
          <p:cNvSpPr/>
          <p:nvPr/>
        </p:nvSpPr>
        <p:spPr>
          <a:xfrm>
            <a:off x="214282" y="928670"/>
            <a:ext cx="4572000" cy="2031325"/>
          </a:xfrm>
          <a:prstGeom prst="rect">
            <a:avLst/>
          </a:prstGeom>
        </p:spPr>
        <p:txBody>
          <a:bodyPr>
            <a:spAutoFit/>
          </a:bodyPr>
          <a:lstStyle/>
          <a:p>
            <a:pPr lvl="0" fontAlgn="base">
              <a:spcBef>
                <a:spcPct val="0"/>
              </a:spcBef>
              <a:spcAft>
                <a:spcPct val="0"/>
              </a:spcAf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Wilhelm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Wundt</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1879'da Leipzig Almanya'da ilk deneysel psikoloji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labortuvarını</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kurmuştur. Duyum, algı, zihinsel süreçler üzerine odaklanmıştır.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Wundt</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Liepzig'de</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psikoloji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labortuvarını</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kurduktan sonra psikoloji dalındaki ilk yüksek lisans öğrencilerini seçmiştir</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0" name="Picture 4" descr="1082_2"/>
          <p:cNvPicPr>
            <a:picLocks noChangeAspect="1" noChangeArrowheads="1"/>
          </p:cNvPicPr>
          <p:nvPr/>
        </p:nvPicPr>
        <p:blipFill>
          <a:blip r:embed="rId3" cstate="print"/>
          <a:srcRect/>
          <a:stretch>
            <a:fillRect/>
          </a:stretch>
        </p:blipFill>
        <p:spPr bwMode="auto">
          <a:xfrm>
            <a:off x="285720" y="3214686"/>
            <a:ext cx="3563938" cy="2476500"/>
          </a:xfrm>
          <a:prstGeom prst="rect">
            <a:avLst/>
          </a:prstGeom>
          <a:noFill/>
          <a:ln w="9525">
            <a:noFill/>
            <a:miter lim="800000"/>
            <a:headEnd/>
            <a:tailEnd/>
          </a:ln>
        </p:spPr>
      </p:pic>
      <p:sp>
        <p:nvSpPr>
          <p:cNvPr id="19461" name="Rectangle 5"/>
          <p:cNvSpPr>
            <a:spLocks noChangeArrowheads="1"/>
          </p:cNvSpPr>
          <p:nvPr/>
        </p:nvSpPr>
        <p:spPr bwMode="auto">
          <a:xfrm>
            <a:off x="4500562" y="3571876"/>
            <a:ext cx="392909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1883'te Johns Hopkins üniversitesiyle psikoloji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labortuvarları</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kurulmaya başlanmıştır. Edward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Titchener</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1892'de bir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labortuvar</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açmıştır. Ancak aynı zamanda Harvard Üniversitesi'nde ilaç, edebiyat ve din konularına ilgi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duyanWilliam</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James,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Principles</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t>
            </a:r>
            <a:r>
              <a:rPr kumimoji="0" lang="tr-TR"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Psychology</a:t>
            </a:r>
            <a:r>
              <a:rPr kumimoji="0" lang="tr-T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(1890/1950)  adında iki eser ortaya koymuştur </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214282" y="357166"/>
          <a:ext cx="850109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l"/>
            <a:r>
              <a:rPr lang="tr-TR" dirty="0"/>
              <a:t/>
            </a:r>
            <a:br>
              <a:rPr lang="tr-TR" dirty="0"/>
            </a:br>
            <a:endParaRPr lang="tr-TR" dirty="0"/>
          </a:p>
        </p:txBody>
      </p:sp>
      <p:sp>
        <p:nvSpPr>
          <p:cNvPr id="7" name="6 Bulut Belirtme Çizgisi"/>
          <p:cNvSpPr/>
          <p:nvPr/>
        </p:nvSpPr>
        <p:spPr>
          <a:xfrm>
            <a:off x="642910" y="571480"/>
            <a:ext cx="2428892" cy="11430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Bulut Belirtme Çizgisi"/>
          <p:cNvSpPr/>
          <p:nvPr/>
        </p:nvSpPr>
        <p:spPr>
          <a:xfrm>
            <a:off x="500034" y="2071678"/>
            <a:ext cx="1928826" cy="100013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Örgüt ve Endüstri Psikolojisi</a:t>
            </a:r>
            <a:endParaRPr lang="tr-TR" dirty="0"/>
          </a:p>
        </p:txBody>
      </p:sp>
      <p:sp>
        <p:nvSpPr>
          <p:cNvPr id="9" name="8 Bulut Belirtme Çizgisi"/>
          <p:cNvSpPr/>
          <p:nvPr/>
        </p:nvSpPr>
        <p:spPr>
          <a:xfrm>
            <a:off x="571472" y="3786190"/>
            <a:ext cx="1928826" cy="11430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Sosyal Psikoloji </a:t>
            </a:r>
            <a:endParaRPr lang="tr-TR" dirty="0"/>
          </a:p>
        </p:txBody>
      </p:sp>
      <p:sp>
        <p:nvSpPr>
          <p:cNvPr id="10" name="9 Bulut Belirtme Çizgisi"/>
          <p:cNvSpPr/>
          <p:nvPr/>
        </p:nvSpPr>
        <p:spPr>
          <a:xfrm>
            <a:off x="5929322" y="571480"/>
            <a:ext cx="1928826" cy="85725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Deneysel Psikoloji </a:t>
            </a:r>
            <a:endParaRPr lang="tr-TR" dirty="0"/>
          </a:p>
        </p:txBody>
      </p:sp>
      <p:sp>
        <p:nvSpPr>
          <p:cNvPr id="11" name="10 Bulut Belirtme Çizgisi"/>
          <p:cNvSpPr/>
          <p:nvPr/>
        </p:nvSpPr>
        <p:spPr>
          <a:xfrm>
            <a:off x="3500430" y="2071678"/>
            <a:ext cx="1928826" cy="100013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Gelişim Psikolojisi</a:t>
            </a:r>
            <a:endParaRPr lang="tr-TR" dirty="0"/>
          </a:p>
        </p:txBody>
      </p:sp>
      <p:sp>
        <p:nvSpPr>
          <p:cNvPr id="12" name="11 Bulut Belirtme Çizgisi"/>
          <p:cNvSpPr/>
          <p:nvPr/>
        </p:nvSpPr>
        <p:spPr>
          <a:xfrm>
            <a:off x="3571868" y="3786190"/>
            <a:ext cx="2143140" cy="107157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Eğitim Psikolojisi</a:t>
            </a:r>
            <a:endParaRPr lang="tr-TR" dirty="0"/>
          </a:p>
        </p:txBody>
      </p:sp>
      <p:sp>
        <p:nvSpPr>
          <p:cNvPr id="13" name="12 Bulut Belirtme Çizgisi"/>
          <p:cNvSpPr/>
          <p:nvPr/>
        </p:nvSpPr>
        <p:spPr>
          <a:xfrm>
            <a:off x="6286512" y="3714752"/>
            <a:ext cx="2071702" cy="107157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Adli Psikoloji</a:t>
            </a:r>
            <a:endParaRPr lang="tr-TR" dirty="0"/>
          </a:p>
        </p:txBody>
      </p:sp>
      <p:sp>
        <p:nvSpPr>
          <p:cNvPr id="14" name="13 Bulut Belirtme Çizgisi"/>
          <p:cNvSpPr/>
          <p:nvPr/>
        </p:nvSpPr>
        <p:spPr>
          <a:xfrm>
            <a:off x="6143636" y="2000240"/>
            <a:ext cx="1928826" cy="92869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Çevre Psikolojisi</a:t>
            </a:r>
            <a:endParaRPr lang="tr-TR" dirty="0"/>
          </a:p>
        </p:txBody>
      </p:sp>
      <p:sp>
        <p:nvSpPr>
          <p:cNvPr id="23553" name="Rectangle 1"/>
          <p:cNvSpPr>
            <a:spLocks noChangeArrowheads="1"/>
          </p:cNvSpPr>
          <p:nvPr/>
        </p:nvSpPr>
        <p:spPr bwMode="auto">
          <a:xfrm>
            <a:off x="1071538" y="642918"/>
            <a:ext cx="14287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Klinik ve Danışmanlık Psikolojisi</a:t>
            </a:r>
            <a:endParaRPr kumimoji="0" lang="tr-TR" sz="1600" i="0" u="none" strike="noStrike" cap="none" normalizeH="0" baseline="0" dirty="0" smtClean="0">
              <a:ln>
                <a:noFill/>
              </a:ln>
              <a:solidFill>
                <a:schemeClr val="bg1"/>
              </a:solidFill>
              <a:effectLst/>
              <a:latin typeface="Arial" pitchFamily="34" charset="0"/>
              <a:cs typeface="Arial" pitchFamily="34" charset="0"/>
            </a:endParaRPr>
          </a:p>
        </p:txBody>
      </p:sp>
      <p:sp>
        <p:nvSpPr>
          <p:cNvPr id="16" name="15 Bulut Belirtme Çizgisi"/>
          <p:cNvSpPr/>
          <p:nvPr/>
        </p:nvSpPr>
        <p:spPr>
          <a:xfrm>
            <a:off x="3500430" y="571480"/>
            <a:ext cx="2071702" cy="107157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Psikometrik</a:t>
            </a:r>
            <a:r>
              <a:rPr lang="tr-TR" dirty="0" smtClean="0"/>
              <a:t>  Psikoloji </a:t>
            </a:r>
            <a:endParaRPr lang="tr-TR" dirty="0"/>
          </a:p>
        </p:txBody>
      </p:sp>
      <p:sp>
        <p:nvSpPr>
          <p:cNvPr id="17" name="16 Bulut Belirtme Çizgisi"/>
          <p:cNvSpPr/>
          <p:nvPr/>
        </p:nvSpPr>
        <p:spPr>
          <a:xfrm>
            <a:off x="6357950" y="5214950"/>
            <a:ext cx="2071702" cy="107157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Din Psikolojisi</a:t>
            </a:r>
            <a:endParaRPr lang="tr-TR" dirty="0"/>
          </a:p>
        </p:txBody>
      </p:sp>
      <p:sp>
        <p:nvSpPr>
          <p:cNvPr id="18" name="17 Bulut Belirtme Çizgisi"/>
          <p:cNvSpPr/>
          <p:nvPr/>
        </p:nvSpPr>
        <p:spPr>
          <a:xfrm>
            <a:off x="3643306" y="5429264"/>
            <a:ext cx="2071702" cy="107157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Spor Psikolojisi</a:t>
            </a:r>
            <a:endParaRPr lang="tr-TR" dirty="0"/>
          </a:p>
        </p:txBody>
      </p:sp>
      <p:sp>
        <p:nvSpPr>
          <p:cNvPr id="19" name="18 Bulut Belirtme Çizgisi"/>
          <p:cNvSpPr/>
          <p:nvPr/>
        </p:nvSpPr>
        <p:spPr>
          <a:xfrm>
            <a:off x="642910" y="5500702"/>
            <a:ext cx="2071702" cy="107157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Sağlık Psikolojisi</a:t>
            </a:r>
            <a:endParaRPr lang="tr-TR" dirty="0"/>
          </a:p>
        </p:txBody>
      </p:sp>
      <p:sp>
        <p:nvSpPr>
          <p:cNvPr id="23554" name="Rectangle 2"/>
          <p:cNvSpPr>
            <a:spLocks noChangeArrowheads="1"/>
          </p:cNvSpPr>
          <p:nvPr/>
        </p:nvSpPr>
        <p:spPr bwMode="auto">
          <a:xfrm>
            <a:off x="0" y="0"/>
            <a:ext cx="700941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PSİKOLOJİDE SPESİFİK ALANLAR</a:t>
            </a:r>
            <a:endParaRPr kumimoji="0" lang="tr-TR" sz="32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fontScale="90000"/>
          </a:bodyPr>
          <a:lstStyle/>
          <a:p>
            <a:r>
              <a:rPr lang="tr-TR" b="1" cap="all" dirty="0" err="1" smtClean="0">
                <a:solidFill>
                  <a:schemeClr val="accent1">
                    <a:lumMod val="75000"/>
                  </a:schemeClr>
                </a:solidFill>
              </a:rPr>
              <a:t>Eğİtİm</a:t>
            </a:r>
            <a:r>
              <a:rPr lang="tr-TR" b="1" cap="all" dirty="0" smtClean="0">
                <a:solidFill>
                  <a:schemeClr val="accent1">
                    <a:lumMod val="75000"/>
                  </a:schemeClr>
                </a:solidFill>
              </a:rPr>
              <a:t> </a:t>
            </a:r>
            <a:r>
              <a:rPr lang="tr-TR" b="1" cap="all" dirty="0" err="1" smtClean="0">
                <a:solidFill>
                  <a:schemeClr val="accent1">
                    <a:lumMod val="75000"/>
                  </a:schemeClr>
                </a:solidFill>
              </a:rPr>
              <a:t>Psİkolojİsİ</a:t>
            </a:r>
            <a:r>
              <a:rPr lang="tr-TR" dirty="0">
                <a:solidFill>
                  <a:schemeClr val="accent1">
                    <a:lumMod val="75000"/>
                  </a:schemeClr>
                </a:solidFill>
              </a:rPr>
              <a:t/>
            </a:r>
            <a:br>
              <a:rPr lang="tr-TR" dirty="0">
                <a:solidFill>
                  <a:schemeClr val="accent1">
                    <a:lumMod val="75000"/>
                  </a:schemeClr>
                </a:solidFill>
              </a:rPr>
            </a:br>
            <a:endParaRPr lang="tr-TR" dirty="0">
              <a:solidFill>
                <a:schemeClr val="accent1">
                  <a:lumMod val="75000"/>
                </a:schemeClr>
              </a:solidFill>
            </a:endParaRPr>
          </a:p>
        </p:txBody>
      </p:sp>
      <p:pic>
        <p:nvPicPr>
          <p:cNvPr id="25602" name="Picture 2" descr="_MG_3761"/>
          <p:cNvPicPr>
            <a:picLocks noChangeAspect="1" noChangeArrowheads="1"/>
          </p:cNvPicPr>
          <p:nvPr/>
        </p:nvPicPr>
        <p:blipFill>
          <a:blip r:embed="rId2" cstate="print"/>
          <a:srcRect/>
          <a:stretch>
            <a:fillRect/>
          </a:stretch>
        </p:blipFill>
        <p:spPr bwMode="auto">
          <a:xfrm>
            <a:off x="2714612" y="571480"/>
            <a:ext cx="3651250" cy="2425700"/>
          </a:xfrm>
          <a:prstGeom prst="rect">
            <a:avLst/>
          </a:prstGeom>
          <a:noFill/>
          <a:ln w="9525">
            <a:noFill/>
            <a:miter lim="800000"/>
            <a:headEnd/>
            <a:tailEnd/>
          </a:ln>
        </p:spPr>
      </p:pic>
      <p:sp>
        <p:nvSpPr>
          <p:cNvPr id="25603" name="Rectangle 3"/>
          <p:cNvSpPr>
            <a:spLocks noChangeArrowheads="1"/>
          </p:cNvSpPr>
          <p:nvPr/>
        </p:nvSpPr>
        <p:spPr bwMode="auto">
          <a:xfrm>
            <a:off x="10365" y="3071810"/>
            <a:ext cx="9133635"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-Eğitim psikolojisi öğrencilerin anaokulundan öğretim yıllarının sonlarına kadar ne tür değişimlere sahip olduklarını anlamamıza yardımcı olur.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-Öğrencilerin zihinsel olarak bilgiyi nasıl kazandıklarını, nasıl işlediklerini ve nasıl </a:t>
            </a:r>
            <a:r>
              <a:rPr kumimoji="0" lang="tr-TR"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süreçlendirdiklerini</a:t>
            </a: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anlamamıza katkı sağlar.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-Öğrencilerin hangi bilgileri hangi yaşta kazanabileceklerinin ve bu bilgilerin en verimli olarak hangi ortamlarda kullanılabileceğinin bilgisini sunar.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-Eğitim psikolojisi kapsamında ele alınan davranışçı, bilişsel ve sosyal öğrenme yaklaşımları, akademik ve sosyal becerilerin gelişimiyle öğrenme süreçleri hakkında kapsamlı ipuçları verir.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-"Öğretmen öğretir öğrenci öğrenir" düşüncesini çok boyutlu sorgular.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-Öğrencilerin öğrenme öncesi ve sonrası neleri bildiklerini ölçebilecek teknikleri öğretir.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l"/>
            <a:r>
              <a:rPr lang="tr-TR" b="1" dirty="0" smtClean="0">
                <a:solidFill>
                  <a:schemeClr val="accent1">
                    <a:lumMod val="75000"/>
                  </a:schemeClr>
                </a:solidFill>
              </a:rPr>
              <a:t>İyi </a:t>
            </a:r>
            <a:r>
              <a:rPr lang="tr-TR" b="1" dirty="0">
                <a:solidFill>
                  <a:schemeClr val="accent1">
                    <a:lumMod val="75000"/>
                  </a:schemeClr>
                </a:solidFill>
              </a:rPr>
              <a:t>bir öğretmenin özellikleri şöyle </a:t>
            </a:r>
            <a:r>
              <a:rPr lang="tr-TR" b="1" dirty="0" smtClean="0">
                <a:solidFill>
                  <a:schemeClr val="accent1">
                    <a:lumMod val="75000"/>
                  </a:schemeClr>
                </a:solidFill>
              </a:rPr>
              <a:t>sıralanabilir:</a:t>
            </a:r>
            <a:endParaRPr lang="tr-TR" b="1" dirty="0">
              <a:solidFill>
                <a:schemeClr val="accent1">
                  <a:lumMod val="75000"/>
                </a:schemeClr>
              </a:solidFill>
            </a:endParaRPr>
          </a:p>
        </p:txBody>
      </p:sp>
      <p:sp>
        <p:nvSpPr>
          <p:cNvPr id="3" name="2 İçerik Yer Tutucusu"/>
          <p:cNvSpPr>
            <a:spLocks noGrp="1"/>
          </p:cNvSpPr>
          <p:nvPr>
            <p:ph idx="1"/>
          </p:nvPr>
        </p:nvSpPr>
        <p:spPr/>
        <p:txBody>
          <a:bodyPr/>
          <a:lstStyle/>
          <a:p>
            <a:pPr>
              <a:buNone/>
            </a:pPr>
            <a:r>
              <a:rPr lang="tr-TR" dirty="0" smtClean="0"/>
              <a:t>1- </a:t>
            </a:r>
            <a:r>
              <a:rPr lang="tr-TR" dirty="0"/>
              <a:t>Alan </a:t>
            </a:r>
            <a:r>
              <a:rPr lang="tr-TR" dirty="0" smtClean="0"/>
              <a:t>bilgisine </a:t>
            </a:r>
            <a:r>
              <a:rPr lang="tr-TR" dirty="0"/>
              <a:t>sahip </a:t>
            </a:r>
            <a:r>
              <a:rPr lang="tr-TR" dirty="0" smtClean="0"/>
              <a:t>olmadır.</a:t>
            </a:r>
          </a:p>
          <a:p>
            <a:pPr>
              <a:buNone/>
            </a:pPr>
            <a:r>
              <a:rPr lang="tr-TR" dirty="0"/>
              <a:t>2- Etkili öğretim becerilerine sahip olmalıdır. </a:t>
            </a:r>
            <a:endParaRPr lang="tr-TR" dirty="0" smtClean="0"/>
          </a:p>
          <a:p>
            <a:pPr>
              <a:buNone/>
            </a:pPr>
            <a:r>
              <a:rPr lang="tr-TR" dirty="0"/>
              <a:t>3- İyi bir öğretmen öğrencisinden beklentisinde gerçekçi </a:t>
            </a:r>
            <a:r>
              <a:rPr lang="tr-TR" dirty="0" smtClean="0"/>
              <a:t>olmalıdır.</a:t>
            </a:r>
          </a:p>
          <a:p>
            <a:pPr>
              <a:buNone/>
            </a:pPr>
            <a:r>
              <a:rPr lang="tr-TR" dirty="0"/>
              <a:t>4- Etkili iletişim becerilerini </a:t>
            </a:r>
            <a:r>
              <a:rPr lang="tr-TR" dirty="0" smtClean="0"/>
              <a:t>kullanmalıdır.</a:t>
            </a:r>
          </a:p>
          <a:p>
            <a:pPr>
              <a:buNone/>
            </a:pPr>
            <a:r>
              <a:rPr lang="tr-TR" dirty="0" smtClean="0"/>
              <a:t>5-Öğretmen </a:t>
            </a:r>
            <a:r>
              <a:rPr lang="tr-TR" dirty="0"/>
              <a:t>iyi bir </a:t>
            </a:r>
            <a:r>
              <a:rPr lang="tr-TR" dirty="0" smtClean="0"/>
              <a:t>modeldir.</a:t>
            </a:r>
          </a:p>
          <a:p>
            <a:pPr>
              <a:buNone/>
            </a:pPr>
            <a:r>
              <a:rPr lang="tr-TR" dirty="0" smtClean="0"/>
              <a:t>6-İyi </a:t>
            </a:r>
            <a:r>
              <a:rPr lang="tr-TR" dirty="0"/>
              <a:t>bir psikoloji bilgisine sahip </a:t>
            </a:r>
            <a:r>
              <a:rPr lang="tr-TR" dirty="0" smtClean="0"/>
              <a:t>olmalıdır.</a:t>
            </a:r>
          </a:p>
          <a:p>
            <a:pPr>
              <a:buNone/>
            </a:pP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cap="all" dirty="0" err="1" smtClean="0">
                <a:solidFill>
                  <a:schemeClr val="accent1">
                    <a:lumMod val="75000"/>
                  </a:schemeClr>
                </a:solidFill>
              </a:rPr>
              <a:t>AraştIrma</a:t>
            </a:r>
            <a:r>
              <a:rPr lang="tr-TR" b="1" cap="all" dirty="0" smtClean="0">
                <a:solidFill>
                  <a:schemeClr val="accent1">
                    <a:lumMod val="75000"/>
                  </a:schemeClr>
                </a:solidFill>
              </a:rPr>
              <a:t> </a:t>
            </a:r>
            <a:r>
              <a:rPr lang="tr-TR" b="1" cap="all" dirty="0">
                <a:solidFill>
                  <a:schemeClr val="accent1">
                    <a:lumMod val="75000"/>
                  </a:schemeClr>
                </a:solidFill>
              </a:rPr>
              <a:t>ve </a:t>
            </a:r>
            <a:r>
              <a:rPr lang="tr-TR" b="1" cap="all" dirty="0" err="1" smtClean="0">
                <a:solidFill>
                  <a:schemeClr val="accent1">
                    <a:lumMod val="75000"/>
                  </a:schemeClr>
                </a:solidFill>
              </a:rPr>
              <a:t>Eğİtİm</a:t>
            </a:r>
            <a:r>
              <a:rPr lang="tr-TR" b="1" cap="all" dirty="0" smtClean="0">
                <a:solidFill>
                  <a:schemeClr val="accent1">
                    <a:lumMod val="75000"/>
                  </a:schemeClr>
                </a:solidFill>
              </a:rPr>
              <a:t> </a:t>
            </a:r>
            <a:r>
              <a:rPr lang="tr-TR" b="1" cap="all" dirty="0" err="1" smtClean="0">
                <a:solidFill>
                  <a:schemeClr val="accent1">
                    <a:lumMod val="75000"/>
                  </a:schemeClr>
                </a:solidFill>
              </a:rPr>
              <a:t>Psİkolojİsİ</a:t>
            </a:r>
            <a:r>
              <a:rPr lang="tr-TR" b="1" dirty="0">
                <a:solidFill>
                  <a:schemeClr val="accent1">
                    <a:lumMod val="75000"/>
                  </a:schemeClr>
                </a:solidFill>
              </a:rPr>
              <a:t/>
            </a:r>
            <a:br>
              <a:rPr lang="tr-TR" b="1" dirty="0">
                <a:solidFill>
                  <a:schemeClr val="accent1">
                    <a:lumMod val="75000"/>
                  </a:schemeClr>
                </a:solidFill>
              </a:rPr>
            </a:br>
            <a:endParaRPr lang="tr-TR" b="1" dirty="0">
              <a:solidFill>
                <a:schemeClr val="accent1">
                  <a:lumMod val="75000"/>
                </a:schemeClr>
              </a:solidFill>
            </a:endParaRPr>
          </a:p>
        </p:txBody>
      </p:sp>
      <p:sp>
        <p:nvSpPr>
          <p:cNvPr id="27650" name="Text Box 2"/>
          <p:cNvSpPr txBox="1">
            <a:spLocks noChangeArrowheads="1"/>
          </p:cNvSpPr>
          <p:nvPr/>
        </p:nvSpPr>
        <p:spPr bwMode="auto">
          <a:xfrm>
            <a:off x="714348" y="2857496"/>
            <a:ext cx="1717675" cy="1728678"/>
          </a:xfrm>
          <a:prstGeom prst="rect">
            <a:avLst/>
          </a:prstGeom>
          <a:solidFill>
            <a:schemeClr val="accent1">
              <a:lumMod val="40000"/>
              <a:lumOff val="60000"/>
            </a:schemeClr>
          </a:solidFill>
          <a:ln w="9525">
            <a:solidFill>
              <a:schemeClr val="tx2">
                <a:lumMod val="60000"/>
                <a:lumOff val="40000"/>
              </a:schemeClr>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Psikolojide Kullanılan Araştırma Yöntemleri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4929190" y="1643050"/>
          <a:ext cx="3357586" cy="4096579"/>
        </p:xfrm>
        <a:graphic>
          <a:graphicData uri="http://schemas.openxmlformats.org/drawingml/2006/table">
            <a:tbl>
              <a:tblPr/>
              <a:tblGrid>
                <a:gridCol w="3357586"/>
              </a:tblGrid>
              <a:tr h="2434022">
                <a:tc>
                  <a:txBody>
                    <a:bodyPr/>
                    <a:lstStyle/>
                    <a:p>
                      <a:pPr algn="just">
                        <a:spcAft>
                          <a:spcPts val="0"/>
                        </a:spcAft>
                      </a:pPr>
                      <a:r>
                        <a:rPr lang="tr-TR" sz="2000" b="1" dirty="0">
                          <a:latin typeface="Times New Roman"/>
                          <a:ea typeface="Times New Roman"/>
                        </a:rPr>
                        <a:t>1-Betimleyici Yöntemler </a:t>
                      </a:r>
                    </a:p>
                    <a:p>
                      <a:pPr algn="just">
                        <a:spcAft>
                          <a:spcPts val="0"/>
                        </a:spcAft>
                      </a:pPr>
                      <a:r>
                        <a:rPr lang="tr-TR" sz="2000" b="1" dirty="0">
                          <a:latin typeface="Times New Roman"/>
                          <a:ea typeface="Times New Roman"/>
                        </a:rPr>
                        <a:t>-Tarama</a:t>
                      </a:r>
                    </a:p>
                    <a:p>
                      <a:pPr algn="ctr">
                        <a:spcAft>
                          <a:spcPts val="0"/>
                        </a:spcAft>
                      </a:pPr>
                      <a:r>
                        <a:rPr lang="tr-TR" sz="2000" b="1" dirty="0">
                          <a:latin typeface="Times New Roman"/>
                          <a:ea typeface="Times New Roman"/>
                        </a:rPr>
                        <a:t>Psikolojide Kullanılan Araştırma Yöntemleri</a:t>
                      </a:r>
                    </a:p>
                    <a:p>
                      <a:pPr algn="just">
                        <a:spcAft>
                          <a:spcPts val="0"/>
                        </a:spcAft>
                      </a:pPr>
                      <a:r>
                        <a:rPr lang="tr-TR" sz="2000" b="1" dirty="0">
                          <a:latin typeface="Times New Roman"/>
                        </a:rPr>
                        <a:t>-Gözlem </a:t>
                      </a:r>
                      <a:r>
                        <a:rPr lang="tr-TR" sz="2000" b="1" dirty="0">
                          <a:latin typeface="Times New Roman"/>
                          <a:ea typeface="Times New Roman"/>
                        </a:rPr>
                        <a:t>-Görüşme</a:t>
                      </a:r>
                    </a:p>
                    <a:p>
                      <a:pPr algn="just">
                        <a:spcAft>
                          <a:spcPts val="0"/>
                        </a:spcAft>
                      </a:pPr>
                      <a:r>
                        <a:rPr lang="tr-TR" sz="2000" b="1" dirty="0">
                          <a:latin typeface="Times New Roman"/>
                          <a:ea typeface="Times New Roman"/>
                        </a:rPr>
                        <a:t>-Vaka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415639">
                <a:tc>
                  <a:txBody>
                    <a:bodyPr/>
                    <a:lstStyle/>
                    <a:p>
                      <a:pPr algn="just">
                        <a:spcAft>
                          <a:spcPts val="0"/>
                        </a:spcAft>
                      </a:pPr>
                      <a:r>
                        <a:rPr lang="tr-TR" sz="2000" b="1">
                          <a:latin typeface="Times New Roman"/>
                          <a:ea typeface="Times New Roman"/>
                        </a:rPr>
                        <a:t>2-Deneysel Yöntemler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246918">
                <a:tc>
                  <a:txBody>
                    <a:bodyPr/>
                    <a:lstStyle/>
                    <a:p>
                      <a:pPr algn="just">
                        <a:spcAft>
                          <a:spcPts val="0"/>
                        </a:spcAft>
                      </a:pPr>
                      <a:r>
                        <a:rPr lang="tr-TR" sz="2000" b="1" dirty="0">
                          <a:latin typeface="Times New Roman"/>
                          <a:ea typeface="Times New Roman"/>
                        </a:rPr>
                        <a:t>3-İstatistiksel Yöntemler</a:t>
                      </a:r>
                    </a:p>
                    <a:p>
                      <a:pPr algn="just">
                        <a:spcAft>
                          <a:spcPts val="0"/>
                        </a:spcAft>
                      </a:pPr>
                      <a:r>
                        <a:rPr lang="tr-TR" sz="2000" b="1" dirty="0">
                          <a:latin typeface="Times New Roman"/>
                          <a:ea typeface="Times New Roman"/>
                        </a:rPr>
                        <a:t>-Korelasyon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
        <p:nvSpPr>
          <p:cNvPr id="27652" name="Text Box 4"/>
          <p:cNvSpPr txBox="1">
            <a:spLocks noChangeArrowheads="1"/>
          </p:cNvSpPr>
          <p:nvPr/>
        </p:nvSpPr>
        <p:spPr bwMode="auto">
          <a:xfrm>
            <a:off x="-3340100" y="20638"/>
            <a:ext cx="2914650" cy="425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651" name="AutoShape 3"/>
          <p:cNvSpPr>
            <a:spLocks noChangeArrowheads="1"/>
          </p:cNvSpPr>
          <p:nvPr/>
        </p:nvSpPr>
        <p:spPr bwMode="auto">
          <a:xfrm>
            <a:off x="-1046163" y="88900"/>
            <a:ext cx="996950" cy="90488"/>
          </a:xfrm>
          <a:prstGeom prst="rightArrow">
            <a:avLst>
              <a:gd name="adj1" fmla="val 50000"/>
              <a:gd name="adj2" fmla="val 27543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27653" name="AutoShape 5"/>
          <p:cNvSpPr>
            <a:spLocks noChangeArrowheads="1"/>
          </p:cNvSpPr>
          <p:nvPr/>
        </p:nvSpPr>
        <p:spPr bwMode="auto">
          <a:xfrm>
            <a:off x="3071802" y="3429000"/>
            <a:ext cx="1643074" cy="357190"/>
          </a:xfrm>
          <a:prstGeom prst="rightArrow">
            <a:avLst>
              <a:gd name="adj1" fmla="val 50000"/>
              <a:gd name="adj2" fmla="val 275437"/>
            </a:avLst>
          </a:prstGeom>
          <a:solidFill>
            <a:schemeClr val="tx2"/>
          </a:solidFill>
          <a:ln w="9525" algn="ctr">
            <a:solidFill>
              <a:schemeClr val="tx2"/>
            </a:solidFill>
            <a:miter lim="800000"/>
            <a:headEnd/>
            <a:tailEnd/>
          </a:ln>
          <a:effectLst/>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42918"/>
            <a:ext cx="9144000" cy="6215082"/>
          </a:xfrm>
        </p:spPr>
        <p:txBody>
          <a:bodyPr>
            <a:normAutofit/>
          </a:bodyPr>
          <a:lstStyle/>
          <a:p>
            <a:pPr>
              <a:buNone/>
            </a:pPr>
            <a:r>
              <a:rPr lang="tr-TR" sz="2400" b="1" dirty="0" smtClean="0">
                <a:solidFill>
                  <a:schemeClr val="accent1">
                    <a:lumMod val="75000"/>
                  </a:schemeClr>
                </a:solidFill>
              </a:rPr>
              <a:t>1- Betimsel Yöntem</a:t>
            </a:r>
            <a:r>
              <a:rPr lang="tr-TR" sz="2400" b="1" dirty="0" smtClean="0"/>
              <a:t>: </a:t>
            </a:r>
            <a:r>
              <a:rPr lang="tr-TR" sz="2400" dirty="0"/>
              <a:t>Betimsel yöntemde amaç var olan durumun olduğu gibi </a:t>
            </a:r>
            <a:r>
              <a:rPr lang="tr-TR" sz="2400" dirty="0" smtClean="0"/>
              <a:t>resmedilmesidir.</a:t>
            </a:r>
          </a:p>
          <a:p>
            <a:pPr marL="514350" indent="-514350">
              <a:buAutoNum type="alphaLcParenR"/>
            </a:pPr>
            <a:r>
              <a:rPr lang="tr-TR" sz="2400" b="1" i="1" dirty="0" smtClean="0">
                <a:solidFill>
                  <a:schemeClr val="accent1">
                    <a:lumMod val="75000"/>
                  </a:schemeClr>
                </a:solidFill>
              </a:rPr>
              <a:t>Tarama </a:t>
            </a:r>
            <a:r>
              <a:rPr lang="tr-TR" sz="2400" b="1" i="1" dirty="0">
                <a:solidFill>
                  <a:schemeClr val="accent1">
                    <a:lumMod val="75000"/>
                  </a:schemeClr>
                </a:solidFill>
              </a:rPr>
              <a:t>Tekniği:</a:t>
            </a:r>
            <a:r>
              <a:rPr lang="tr-TR" sz="2400" dirty="0">
                <a:solidFill>
                  <a:schemeClr val="accent1">
                    <a:lumMod val="75000"/>
                  </a:schemeClr>
                </a:solidFill>
              </a:rPr>
              <a:t> </a:t>
            </a:r>
            <a:r>
              <a:rPr lang="tr-TR" sz="2400" dirty="0"/>
              <a:t>Araştırmacının kendisini rahatsız eden problem durumunu, belirlediği araştırma grubu üzerinde ayrıntılı bir şekilde </a:t>
            </a:r>
            <a:r>
              <a:rPr lang="tr-TR" sz="2400" dirty="0" smtClean="0"/>
              <a:t>tanımlamasıdır.</a:t>
            </a:r>
          </a:p>
          <a:p>
            <a:pPr marL="514350" indent="-514350">
              <a:buAutoNum type="alphaLcParenR"/>
            </a:pPr>
            <a:r>
              <a:rPr lang="tr-TR" sz="2400" b="1" i="1" dirty="0" smtClean="0">
                <a:solidFill>
                  <a:schemeClr val="accent1">
                    <a:lumMod val="75000"/>
                  </a:schemeClr>
                </a:solidFill>
              </a:rPr>
              <a:t>Gözlem</a:t>
            </a:r>
            <a:r>
              <a:rPr lang="tr-TR" sz="2400" b="1" i="1" dirty="0">
                <a:solidFill>
                  <a:schemeClr val="accent1">
                    <a:lumMod val="75000"/>
                  </a:schemeClr>
                </a:solidFill>
              </a:rPr>
              <a:t>:</a:t>
            </a:r>
            <a:r>
              <a:rPr lang="tr-TR" sz="2400" dirty="0">
                <a:solidFill>
                  <a:schemeClr val="accent1">
                    <a:lumMod val="75000"/>
                  </a:schemeClr>
                </a:solidFill>
              </a:rPr>
              <a:t> </a:t>
            </a:r>
            <a:r>
              <a:rPr lang="tr-TR" sz="2400" dirty="0"/>
              <a:t>Araştırmada ihtiyaç duyulan verilerin insan, toplum ya da doğa gibi belli hedeflere odaklanılarak çıplak gözle ya da bir araç kullanılarak izlenmesi suretiyle toplanması süreci olarak </a:t>
            </a:r>
            <a:r>
              <a:rPr lang="tr-TR" sz="2400" dirty="0" smtClean="0"/>
              <a:t>tanımlanır</a:t>
            </a:r>
            <a:endParaRPr lang="tr-TR" sz="2400" dirty="0"/>
          </a:p>
          <a:p>
            <a:pPr>
              <a:buNone/>
            </a:pPr>
            <a:r>
              <a:rPr lang="tr-TR" sz="2400" b="1" i="1" dirty="0">
                <a:solidFill>
                  <a:schemeClr val="accent1">
                    <a:lumMod val="75000"/>
                  </a:schemeClr>
                </a:solidFill>
              </a:rPr>
              <a:t>c) Görüşme:</a:t>
            </a:r>
            <a:r>
              <a:rPr lang="tr-TR" sz="2400" dirty="0">
                <a:solidFill>
                  <a:schemeClr val="accent1">
                    <a:lumMod val="75000"/>
                  </a:schemeClr>
                </a:solidFill>
              </a:rPr>
              <a:t> </a:t>
            </a:r>
            <a:r>
              <a:rPr lang="tr-TR" sz="2400" dirty="0"/>
              <a:t>Araştırmada cevabı aranılan sorular çerçevesinde ilgili kişilerden veri toplama şekli olarak ifade edilebilir. </a:t>
            </a:r>
            <a:endParaRPr lang="tr-TR" sz="2400" dirty="0" smtClean="0"/>
          </a:p>
          <a:p>
            <a:pPr>
              <a:buNone/>
            </a:pPr>
            <a:r>
              <a:rPr lang="tr-TR" sz="2400" b="1" i="1" dirty="0">
                <a:solidFill>
                  <a:schemeClr val="accent1">
                    <a:lumMod val="75000"/>
                  </a:schemeClr>
                </a:solidFill>
              </a:rPr>
              <a:t>d) Vaka İncelemesi : </a:t>
            </a:r>
            <a:r>
              <a:rPr lang="tr-TR" sz="2400" dirty="0"/>
              <a:t>Vaka incelemesi yöntemi, bireyin geçmişi, ailesi ve yakın çevresindekilerle ilişkileri, sorunları konularında derinlemesine bilgi </a:t>
            </a:r>
            <a:r>
              <a:rPr lang="tr-TR" sz="2400" dirty="0" smtClean="0"/>
              <a:t>toplanmasıdır.</a:t>
            </a:r>
            <a:endParaRPr lang="tr-T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731837"/>
            <a:ext cx="8686800" cy="4268799"/>
          </a:xfrm>
        </p:spPr>
        <p:txBody>
          <a:bodyPr>
            <a:normAutofit/>
          </a:bodyPr>
          <a:lstStyle/>
          <a:p>
            <a:pPr algn="just">
              <a:buNone/>
            </a:pPr>
            <a:endParaRPr lang="tr-TR" b="1" dirty="0" smtClean="0"/>
          </a:p>
          <a:p>
            <a:pPr algn="just">
              <a:buNone/>
            </a:pPr>
            <a:r>
              <a:rPr lang="tr-TR" sz="2400" b="1" dirty="0" smtClean="0">
                <a:solidFill>
                  <a:schemeClr val="accent1">
                    <a:lumMod val="75000"/>
                  </a:schemeClr>
                </a:solidFill>
              </a:rPr>
              <a:t>2-Deneysel Yöntemler:</a:t>
            </a:r>
            <a:r>
              <a:rPr lang="tr-TR" sz="2400" b="1" dirty="0" smtClean="0"/>
              <a:t> </a:t>
            </a:r>
            <a:r>
              <a:rPr lang="tr-TR" sz="2400" dirty="0"/>
              <a:t>D</a:t>
            </a:r>
            <a:r>
              <a:rPr lang="tr-TR" sz="2400" dirty="0" smtClean="0"/>
              <a:t>eğişkenler </a:t>
            </a:r>
            <a:r>
              <a:rPr lang="tr-TR" sz="2400" dirty="0"/>
              <a:t>arasındaki neden-sonuç ilişkilerini ortaya koymak amacıyla araştırmacının uygun </a:t>
            </a:r>
            <a:r>
              <a:rPr lang="tr-TR" sz="2400" dirty="0" err="1"/>
              <a:t>laboratuvar</a:t>
            </a:r>
            <a:r>
              <a:rPr lang="tr-TR" sz="2400" dirty="0"/>
              <a:t> koşullarında uyguladığı yöntemdir. </a:t>
            </a:r>
            <a:endParaRPr lang="tr-TR" sz="2400" dirty="0" smtClean="0"/>
          </a:p>
          <a:p>
            <a:pPr algn="just">
              <a:buNone/>
            </a:pPr>
            <a:endParaRPr lang="tr-TR" sz="2400" dirty="0" smtClean="0"/>
          </a:p>
          <a:p>
            <a:pPr algn="just">
              <a:buNone/>
            </a:pPr>
            <a:r>
              <a:rPr lang="tr-TR" sz="2400" b="1" dirty="0" smtClean="0">
                <a:solidFill>
                  <a:schemeClr val="accent1">
                    <a:lumMod val="75000"/>
                  </a:schemeClr>
                </a:solidFill>
              </a:rPr>
              <a:t>3-İstatistiksel </a:t>
            </a:r>
            <a:r>
              <a:rPr lang="tr-TR" sz="2400" b="1" dirty="0">
                <a:solidFill>
                  <a:schemeClr val="accent1">
                    <a:lumMod val="75000"/>
                  </a:schemeClr>
                </a:solidFill>
              </a:rPr>
              <a:t>Yöntem / Korelasyon </a:t>
            </a:r>
            <a:r>
              <a:rPr lang="tr-TR" sz="2400" b="1" dirty="0" smtClean="0"/>
              <a:t>: </a:t>
            </a:r>
            <a:r>
              <a:rPr lang="tr-TR" sz="2400" dirty="0" smtClean="0"/>
              <a:t>Eğitim </a:t>
            </a:r>
            <a:r>
              <a:rPr lang="tr-TR" sz="2400" dirty="0"/>
              <a:t>psikolojisi içerisinde en sık kullanılan araştırma yöntemidir.  Bu alan içerisinde öğrencilerin var olan duruma ilişkilerin ne olduğu, nasıl olduğu belirlenmeye çalışılır. Bu süreçte değişkenler önemlidir. Değişken, bir durumdan diğer duruma göre farklılık gösteren özelliklerdir.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Başarılar dilerim.</a:t>
            </a:r>
            <a:endParaRPr lang="tr-TR" dirty="0"/>
          </a:p>
        </p:txBody>
      </p:sp>
      <p:sp>
        <p:nvSpPr>
          <p:cNvPr id="3" name="2 İçerik Yer Tutucusu"/>
          <p:cNvSpPr>
            <a:spLocks noGrp="1"/>
          </p:cNvSpPr>
          <p:nvPr>
            <p:ph idx="1"/>
          </p:nvPr>
        </p:nvSpPr>
        <p:spPr/>
        <p:txBody>
          <a:bodyPr/>
          <a:lstStyle/>
          <a:p>
            <a:pPr algn="r">
              <a:buNone/>
            </a:pPr>
            <a:endParaRPr lang="tr-TR" dirty="0" smtClean="0"/>
          </a:p>
          <a:p>
            <a:pPr algn="r">
              <a:buNone/>
            </a:pPr>
            <a:endParaRPr lang="tr-TR" dirty="0" smtClean="0"/>
          </a:p>
          <a:p>
            <a:pPr algn="r">
              <a:buNone/>
            </a:pPr>
            <a:endParaRPr lang="tr-TR" dirty="0" smtClean="0"/>
          </a:p>
          <a:p>
            <a:pPr algn="r">
              <a:buNone/>
            </a:pPr>
            <a:endParaRPr lang="tr-TR" dirty="0" smtClean="0"/>
          </a:p>
          <a:p>
            <a:pPr algn="r">
              <a:buNone/>
            </a:pPr>
            <a:endParaRPr lang="tr-TR" sz="2400" dirty="0" smtClean="0"/>
          </a:p>
          <a:p>
            <a:pPr algn="r">
              <a:buNone/>
            </a:pPr>
            <a:endParaRPr lang="tr-TR" sz="2400" dirty="0" smtClean="0"/>
          </a:p>
          <a:p>
            <a:pPr algn="r">
              <a:buNone/>
            </a:pPr>
            <a:r>
              <a:rPr lang="tr-TR" sz="2400" dirty="0" smtClean="0"/>
              <a:t>Arş.Gör.Didem </a:t>
            </a:r>
            <a:r>
              <a:rPr lang="tr-TR" sz="2400" dirty="0" err="1" smtClean="0"/>
              <a:t>Aydoğan</a:t>
            </a:r>
            <a:endParaRPr lang="tr-TR" sz="2400" dirty="0" smtClean="0"/>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accent1">
                    <a:lumMod val="75000"/>
                  </a:schemeClr>
                </a:solidFill>
              </a:rPr>
              <a:t>Kazanımlar</a:t>
            </a:r>
            <a:r>
              <a:rPr lang="tr-TR" dirty="0" smtClean="0">
                <a:solidFill>
                  <a:schemeClr val="accent1">
                    <a:lumMod val="75000"/>
                  </a:schemeClr>
                </a:solidFill>
              </a:rPr>
              <a:t/>
            </a:r>
            <a:br>
              <a:rPr lang="tr-TR" dirty="0" smtClean="0">
                <a:solidFill>
                  <a:schemeClr val="accent1">
                    <a:lumMod val="75000"/>
                  </a:schemeClr>
                </a:solidFill>
              </a:rPr>
            </a:br>
            <a:endParaRPr lang="tr-TR" dirty="0">
              <a:solidFill>
                <a:schemeClr val="accent1">
                  <a:lumMod val="75000"/>
                </a:schemeClr>
              </a:solidFill>
            </a:endParaRPr>
          </a:p>
        </p:txBody>
      </p:sp>
      <p:sp>
        <p:nvSpPr>
          <p:cNvPr id="3" name="2 İçerik Yer Tutucusu"/>
          <p:cNvSpPr>
            <a:spLocks noGrp="1"/>
          </p:cNvSpPr>
          <p:nvPr>
            <p:ph idx="1"/>
          </p:nvPr>
        </p:nvSpPr>
        <p:spPr/>
        <p:txBody>
          <a:bodyPr>
            <a:normAutofit fontScale="92500" lnSpcReduction="10000"/>
          </a:bodyPr>
          <a:lstStyle/>
          <a:p>
            <a:pPr>
              <a:buNone/>
            </a:pPr>
            <a:r>
              <a:rPr lang="tr-TR" dirty="0"/>
              <a:t> </a:t>
            </a:r>
          </a:p>
          <a:p>
            <a:r>
              <a:rPr lang="tr-TR" dirty="0"/>
              <a:t>Bu üniteyi tamamladığınızda aşağıdaki hedeflere ulaşmanız beklenmektedir</a:t>
            </a:r>
            <a:r>
              <a:rPr lang="tr-TR" dirty="0" smtClean="0"/>
              <a:t>:</a:t>
            </a:r>
            <a:r>
              <a:rPr lang="tr-TR" dirty="0"/>
              <a:t> </a:t>
            </a:r>
          </a:p>
          <a:p>
            <a:r>
              <a:rPr lang="tr-TR" dirty="0" smtClean="0"/>
              <a:t>Bilimin </a:t>
            </a:r>
            <a:r>
              <a:rPr lang="tr-TR" dirty="0"/>
              <a:t>ne olduğunu anlayabilme,</a:t>
            </a:r>
          </a:p>
          <a:p>
            <a:r>
              <a:rPr lang="tr-TR" dirty="0" smtClean="0"/>
              <a:t>Bilimin </a:t>
            </a:r>
            <a:r>
              <a:rPr lang="tr-TR" dirty="0"/>
              <a:t>özelliklerini tanımlayabilme,</a:t>
            </a:r>
          </a:p>
          <a:p>
            <a:r>
              <a:rPr lang="tr-TR" dirty="0" smtClean="0"/>
              <a:t>Psikoloji </a:t>
            </a:r>
            <a:r>
              <a:rPr lang="tr-TR" dirty="0"/>
              <a:t>tarihindeki düşünce ekollerini ve psikolojideki spesifik alanları bilme,</a:t>
            </a:r>
          </a:p>
          <a:p>
            <a:r>
              <a:rPr lang="tr-TR" dirty="0" smtClean="0"/>
              <a:t>Eğitim </a:t>
            </a:r>
            <a:r>
              <a:rPr lang="tr-TR" dirty="0"/>
              <a:t>ile Psikoloji arasındaki ilişkiyi açıklayabilme,</a:t>
            </a:r>
          </a:p>
          <a:p>
            <a:pPr>
              <a:buNone/>
            </a:pPr>
            <a:r>
              <a:rPr lang="tr-TR" dirty="0"/>
              <a:t> </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Oval"/>
          <p:cNvSpPr/>
          <p:nvPr/>
        </p:nvSpPr>
        <p:spPr>
          <a:xfrm>
            <a:off x="642910" y="1571612"/>
            <a:ext cx="1285884" cy="78581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4 Oval"/>
          <p:cNvSpPr/>
          <p:nvPr/>
        </p:nvSpPr>
        <p:spPr>
          <a:xfrm>
            <a:off x="2214546" y="2357430"/>
            <a:ext cx="1214446" cy="71438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714348" y="2643182"/>
            <a:ext cx="1285884" cy="642942"/>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2357422" y="3143248"/>
            <a:ext cx="1214446" cy="642942"/>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Oval"/>
          <p:cNvSpPr/>
          <p:nvPr/>
        </p:nvSpPr>
        <p:spPr>
          <a:xfrm>
            <a:off x="3643306" y="2643182"/>
            <a:ext cx="1214446" cy="642942"/>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2357422" y="3857628"/>
            <a:ext cx="1214446" cy="642942"/>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Oval"/>
          <p:cNvSpPr/>
          <p:nvPr/>
        </p:nvSpPr>
        <p:spPr>
          <a:xfrm>
            <a:off x="714348" y="3500438"/>
            <a:ext cx="1428760" cy="571504"/>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Oval"/>
          <p:cNvSpPr/>
          <p:nvPr/>
        </p:nvSpPr>
        <p:spPr>
          <a:xfrm>
            <a:off x="3714744" y="3357562"/>
            <a:ext cx="1214446" cy="642942"/>
          </a:xfrm>
          <a:prstGeom prst="ellipse">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Oval"/>
          <p:cNvSpPr/>
          <p:nvPr/>
        </p:nvSpPr>
        <p:spPr>
          <a:xfrm>
            <a:off x="4929190" y="3000372"/>
            <a:ext cx="1214446"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Oval"/>
          <p:cNvSpPr/>
          <p:nvPr/>
        </p:nvSpPr>
        <p:spPr>
          <a:xfrm>
            <a:off x="785786" y="4357694"/>
            <a:ext cx="1428760" cy="642942"/>
          </a:xfrm>
          <a:prstGeom prst="ellipse">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Dikdörtgen"/>
          <p:cNvSpPr/>
          <p:nvPr/>
        </p:nvSpPr>
        <p:spPr>
          <a:xfrm>
            <a:off x="6500826" y="2357430"/>
            <a:ext cx="2391654" cy="1323439"/>
          </a:xfrm>
          <a:prstGeom prst="rect">
            <a:avLst/>
          </a:prstGeom>
        </p:spPr>
        <p:txBody>
          <a:bodyPr wrap="square">
            <a:spAutoFit/>
          </a:bodyPr>
          <a:lstStyle/>
          <a:p>
            <a:r>
              <a:rPr lang="tr-TR" sz="4000" b="1" dirty="0" smtClean="0">
                <a:solidFill>
                  <a:schemeClr val="accent1">
                    <a:lumMod val="75000"/>
                  </a:schemeClr>
                </a:solidFill>
              </a:rPr>
              <a:t>Ünlü Bilim Adamları</a:t>
            </a:r>
            <a:endParaRPr lang="tr-TR" sz="4000" b="1" dirty="0">
              <a:solidFill>
                <a:schemeClr val="accent1">
                  <a:lumMod val="75000"/>
                </a:schemeClr>
              </a:solidFill>
            </a:endParaRPr>
          </a:p>
        </p:txBody>
      </p:sp>
      <p:sp>
        <p:nvSpPr>
          <p:cNvPr id="4097" name="Rectangle 1"/>
          <p:cNvSpPr>
            <a:spLocks noChangeArrowheads="1"/>
          </p:cNvSpPr>
          <p:nvPr/>
        </p:nvSpPr>
        <p:spPr bwMode="auto">
          <a:xfrm>
            <a:off x="857224" y="1714488"/>
            <a:ext cx="10001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Albert</a:t>
            </a: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Einstein</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714348" y="2714620"/>
            <a:ext cx="12858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Sir</a:t>
            </a: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Issac</a:t>
            </a: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Newton</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9" name="Rectangle 3"/>
          <p:cNvSpPr>
            <a:spLocks noChangeArrowheads="1"/>
          </p:cNvSpPr>
          <p:nvPr/>
        </p:nvSpPr>
        <p:spPr bwMode="auto">
          <a:xfrm>
            <a:off x="571472" y="3643314"/>
            <a:ext cx="178591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Galileo </a:t>
            </a: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Galilei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0" name="Rectangle 4"/>
          <p:cNvSpPr>
            <a:spLocks noChangeArrowheads="1"/>
          </p:cNvSpPr>
          <p:nvPr/>
        </p:nvSpPr>
        <p:spPr bwMode="auto">
          <a:xfrm>
            <a:off x="928662" y="4429132"/>
            <a:ext cx="12858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Wright Kardeşler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2214546" y="2428868"/>
            <a:ext cx="121441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Charles </a:t>
            </a: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Darwin</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2" name="Rectangle 6"/>
          <p:cNvSpPr>
            <a:spLocks noChangeArrowheads="1"/>
          </p:cNvSpPr>
          <p:nvPr/>
        </p:nvSpPr>
        <p:spPr bwMode="auto">
          <a:xfrm>
            <a:off x="2500298" y="3214686"/>
            <a:ext cx="10001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İbni</a:t>
            </a: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Sina</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3" name="Rectangle 7"/>
          <p:cNvSpPr>
            <a:spLocks noChangeArrowheads="1"/>
          </p:cNvSpPr>
          <p:nvPr/>
        </p:nvSpPr>
        <p:spPr bwMode="auto">
          <a:xfrm>
            <a:off x="2500298" y="4000504"/>
            <a:ext cx="10001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Farabi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4" name="Rectangle 8"/>
          <p:cNvSpPr>
            <a:spLocks noChangeArrowheads="1"/>
          </p:cNvSpPr>
          <p:nvPr/>
        </p:nvSpPr>
        <p:spPr bwMode="auto">
          <a:xfrm>
            <a:off x="3643306" y="2714620"/>
            <a:ext cx="12858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Ernest </a:t>
            </a: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Rutheford</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5" name="Rectangle 9"/>
          <p:cNvSpPr>
            <a:spLocks noChangeArrowheads="1"/>
          </p:cNvSpPr>
          <p:nvPr/>
        </p:nvSpPr>
        <p:spPr bwMode="auto">
          <a:xfrm>
            <a:off x="3714744" y="3429000"/>
            <a:ext cx="135732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Anders</a:t>
            </a: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Celsius</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6" name="Rectangle 10"/>
          <p:cNvSpPr>
            <a:spLocks noChangeArrowheads="1"/>
          </p:cNvSpPr>
          <p:nvPr/>
        </p:nvSpPr>
        <p:spPr bwMode="auto">
          <a:xfrm>
            <a:off x="4929190" y="3000372"/>
            <a:ext cx="121441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Louis </a:t>
            </a:r>
            <a:r>
              <a:rPr kumimoji="0" lang="tr-TR"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Pasteur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l"/>
            <a:r>
              <a:rPr lang="tr-TR" b="1" dirty="0" smtClean="0">
                <a:solidFill>
                  <a:schemeClr val="accent1">
                    <a:lumMod val="75000"/>
                  </a:schemeClr>
                </a:solidFill>
              </a:rPr>
              <a:t>BİLİM NEDİR…..</a:t>
            </a:r>
            <a:endParaRPr lang="tr-TR" b="1" dirty="0">
              <a:solidFill>
                <a:schemeClr val="accent1">
                  <a:lumMod val="75000"/>
                </a:schemeClr>
              </a:solidFill>
            </a:endParaRPr>
          </a:p>
        </p:txBody>
      </p:sp>
      <p:pic>
        <p:nvPicPr>
          <p:cNvPr id="16386" name="Picture 2"/>
          <p:cNvPicPr>
            <a:picLocks noChangeAspect="1" noChangeArrowheads="1"/>
          </p:cNvPicPr>
          <p:nvPr/>
        </p:nvPicPr>
        <p:blipFill>
          <a:blip r:embed="rId2" cstate="print"/>
          <a:srcRect/>
          <a:stretch>
            <a:fillRect/>
          </a:stretch>
        </p:blipFill>
        <p:spPr bwMode="auto">
          <a:xfrm>
            <a:off x="3929058" y="0"/>
            <a:ext cx="5214942" cy="2520950"/>
          </a:xfrm>
          <a:prstGeom prst="rect">
            <a:avLst/>
          </a:prstGeom>
          <a:noFill/>
          <a:ln w="9525">
            <a:noFill/>
            <a:miter lim="800000"/>
            <a:headEnd/>
            <a:tailEnd/>
          </a:ln>
        </p:spPr>
      </p:pic>
      <p:sp>
        <p:nvSpPr>
          <p:cNvPr id="5" name="4 Dikdörtgen"/>
          <p:cNvSpPr/>
          <p:nvPr/>
        </p:nvSpPr>
        <p:spPr>
          <a:xfrm>
            <a:off x="785786" y="2500306"/>
            <a:ext cx="7643866" cy="1815882"/>
          </a:xfrm>
          <a:prstGeom prst="rect">
            <a:avLst/>
          </a:prstGeom>
        </p:spPr>
        <p:txBody>
          <a:bodyPr wrap="square">
            <a:spAutoFit/>
          </a:bodyPr>
          <a:lstStyle/>
          <a:p>
            <a:r>
              <a:rPr lang="tr-TR" sz="2800" dirty="0"/>
              <a:t>Bilim (</a:t>
            </a:r>
            <a:r>
              <a:rPr lang="tr-TR" sz="2800" dirty="0" err="1"/>
              <a:t>science</a:t>
            </a:r>
            <a:r>
              <a:rPr lang="tr-TR" sz="2800" dirty="0"/>
              <a:t>) sözcüğü, </a:t>
            </a:r>
            <a:r>
              <a:rPr lang="tr-TR" sz="2800" dirty="0" err="1"/>
              <a:t>latince</a:t>
            </a:r>
            <a:r>
              <a:rPr lang="tr-TR" sz="2800" dirty="0"/>
              <a:t> bilmek (</a:t>
            </a:r>
            <a:r>
              <a:rPr lang="tr-TR" sz="2800" dirty="0" err="1"/>
              <a:t>scire</a:t>
            </a:r>
            <a:r>
              <a:rPr lang="tr-TR" sz="2800" dirty="0"/>
              <a:t>) kökünden türemiş bir terimdir ve " bilinen şey (</a:t>
            </a:r>
            <a:r>
              <a:rPr lang="tr-TR" sz="2800" dirty="0" err="1"/>
              <a:t>scientia</a:t>
            </a:r>
            <a:r>
              <a:rPr lang="tr-TR" sz="2800" dirty="0"/>
              <a:t>)" veya bilgi anlamına gelir</a:t>
            </a:r>
            <a:r>
              <a:rPr lang="tr-TR" sz="2800" dirty="0" smtClean="0"/>
              <a:t>.</a:t>
            </a:r>
          </a:p>
          <a:p>
            <a:endParaRPr lang="tr-TR" sz="2800" dirty="0"/>
          </a:p>
        </p:txBody>
      </p:sp>
      <p:sp>
        <p:nvSpPr>
          <p:cNvPr id="6" name="5 Dikdörtgen"/>
          <p:cNvSpPr/>
          <p:nvPr/>
        </p:nvSpPr>
        <p:spPr>
          <a:xfrm>
            <a:off x="857224" y="4357694"/>
            <a:ext cx="6786610" cy="1384995"/>
          </a:xfrm>
          <a:prstGeom prst="rect">
            <a:avLst/>
          </a:prstGeom>
        </p:spPr>
        <p:txBody>
          <a:bodyPr wrap="square">
            <a:spAutoFit/>
          </a:bodyPr>
          <a:lstStyle/>
          <a:p>
            <a:r>
              <a:rPr lang="tr-TR" sz="2800" dirty="0" smtClean="0"/>
              <a:t>Bilim </a:t>
            </a:r>
            <a:r>
              <a:rPr lang="tr-TR" sz="2800" dirty="0"/>
              <a:t>olgular (gerçekler) hakkında bilimsel yöntemlerle elde edilmiş doğrulanabilir </a:t>
            </a:r>
            <a:r>
              <a:rPr lang="tr-TR" sz="2800" dirty="0" smtClean="0"/>
              <a:t>bilgilerdir</a:t>
            </a:r>
            <a:r>
              <a:rPr lang="tr-TR" sz="2800" baseline="30000" dirty="0" smtClean="0"/>
              <a:t>.</a:t>
            </a:r>
            <a:endParaRPr lang="tr-TR"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3968" y="0"/>
            <a:ext cx="4402832" cy="1417638"/>
          </a:xfrm>
        </p:spPr>
        <p:txBody>
          <a:bodyPr>
            <a:normAutofit fontScale="90000"/>
          </a:bodyPr>
          <a:lstStyle/>
          <a:p>
            <a:pPr algn="l"/>
            <a:r>
              <a:rPr lang="tr-TR" b="1" dirty="0">
                <a:solidFill>
                  <a:schemeClr val="accent1">
                    <a:lumMod val="75000"/>
                  </a:schemeClr>
                </a:solidFill>
              </a:rPr>
              <a:t>B</a:t>
            </a:r>
            <a:r>
              <a:rPr lang="tr-TR" b="1" dirty="0" smtClean="0">
                <a:solidFill>
                  <a:schemeClr val="accent1">
                    <a:lumMod val="75000"/>
                  </a:schemeClr>
                </a:solidFill>
              </a:rPr>
              <a:t>ilgiye ulaşma kaynakları.. </a:t>
            </a:r>
            <a:endParaRPr lang="tr-TR" b="1" dirty="0">
              <a:solidFill>
                <a:schemeClr val="accent1">
                  <a:lumMod val="75000"/>
                </a:schemeClr>
              </a:solidFill>
            </a:endParaRPr>
          </a:p>
        </p:txBody>
      </p:sp>
      <p:sp>
        <p:nvSpPr>
          <p:cNvPr id="3" name="2 İçerik Yer Tutucusu"/>
          <p:cNvSpPr>
            <a:spLocks noGrp="1"/>
          </p:cNvSpPr>
          <p:nvPr>
            <p:ph idx="1"/>
          </p:nvPr>
        </p:nvSpPr>
        <p:spPr>
          <a:xfrm>
            <a:off x="4283968" y="1484784"/>
            <a:ext cx="4860032" cy="4785395"/>
          </a:xfrm>
        </p:spPr>
        <p:txBody>
          <a:bodyPr/>
          <a:lstStyle/>
          <a:p>
            <a:pPr marL="514350" indent="-514350">
              <a:buAutoNum type="arabicParenBoth"/>
            </a:pPr>
            <a:r>
              <a:rPr lang="tr-TR" dirty="0" smtClean="0"/>
              <a:t>önceki </a:t>
            </a:r>
            <a:r>
              <a:rPr lang="tr-TR" dirty="0"/>
              <a:t>uygulamalardan (gelenekler / emsal</a:t>
            </a:r>
            <a:r>
              <a:rPr lang="tr-TR" dirty="0" smtClean="0"/>
              <a:t>)</a:t>
            </a:r>
          </a:p>
          <a:p>
            <a:pPr marL="514350" indent="-514350">
              <a:buNone/>
            </a:pPr>
            <a:r>
              <a:rPr lang="tr-TR" dirty="0" smtClean="0"/>
              <a:t>(</a:t>
            </a:r>
            <a:r>
              <a:rPr lang="tr-TR" dirty="0"/>
              <a:t>2) otorite figürleri, </a:t>
            </a:r>
            <a:endParaRPr lang="tr-TR" dirty="0" smtClean="0"/>
          </a:p>
          <a:p>
            <a:pPr marL="514350" indent="-514350">
              <a:buNone/>
            </a:pPr>
            <a:r>
              <a:rPr lang="tr-TR" dirty="0" smtClean="0"/>
              <a:t>(</a:t>
            </a:r>
            <a:r>
              <a:rPr lang="tr-TR" dirty="0"/>
              <a:t>3) kişinin kendi deneyimleri </a:t>
            </a:r>
            <a:endParaRPr lang="tr-TR" dirty="0" smtClean="0"/>
          </a:p>
          <a:p>
            <a:pPr marL="514350" indent="-514350">
              <a:buNone/>
            </a:pPr>
            <a:r>
              <a:rPr lang="tr-TR" dirty="0" smtClean="0"/>
              <a:t>(4</a:t>
            </a:r>
            <a:r>
              <a:rPr lang="tr-TR" dirty="0"/>
              <a:t>) </a:t>
            </a:r>
            <a:r>
              <a:rPr lang="tr-TR" dirty="0" smtClean="0"/>
              <a:t>bilimdir. </a:t>
            </a:r>
            <a:endParaRPr lang="tr-TR" dirty="0"/>
          </a:p>
        </p:txBody>
      </p:sp>
      <p:pic>
        <p:nvPicPr>
          <p:cNvPr id="1026" name="Picture 2" descr="C:\Users\Didem AYDOĞAN\Desktop\people_reading.jpg"/>
          <p:cNvPicPr>
            <a:picLocks noChangeAspect="1" noChangeArrowheads="1"/>
          </p:cNvPicPr>
          <p:nvPr/>
        </p:nvPicPr>
        <p:blipFill>
          <a:blip r:embed="rId2" cstate="print"/>
          <a:srcRect/>
          <a:stretch>
            <a:fillRect/>
          </a:stretch>
        </p:blipFill>
        <p:spPr bwMode="auto">
          <a:xfrm>
            <a:off x="0" y="0"/>
            <a:ext cx="4322936"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429256" y="2285992"/>
            <a:ext cx="5472122" cy="989034"/>
          </a:xfrm>
        </p:spPr>
        <p:txBody>
          <a:bodyPr>
            <a:normAutofit fontScale="90000"/>
          </a:bodyPr>
          <a:lstStyle/>
          <a:p>
            <a:pPr algn="l"/>
            <a:r>
              <a:rPr lang="tr-TR" b="1" dirty="0" smtClean="0"/>
              <a:t/>
            </a:r>
            <a:br>
              <a:rPr lang="tr-TR" b="1" dirty="0" smtClean="0"/>
            </a:br>
            <a:r>
              <a:rPr lang="tr-TR" b="1" dirty="0" smtClean="0">
                <a:solidFill>
                  <a:schemeClr val="accent1">
                    <a:lumMod val="75000"/>
                  </a:schemeClr>
                </a:solidFill>
              </a:rPr>
              <a:t>Bilimin </a:t>
            </a:r>
            <a:r>
              <a:rPr lang="tr-TR" b="1" dirty="0">
                <a:solidFill>
                  <a:schemeClr val="accent1">
                    <a:lumMod val="75000"/>
                  </a:schemeClr>
                </a:solidFill>
              </a:rPr>
              <a:t>İşlevleri</a:t>
            </a:r>
            <a:r>
              <a:rPr lang="tr-TR" dirty="0">
                <a:solidFill>
                  <a:schemeClr val="accent1">
                    <a:lumMod val="75000"/>
                  </a:schemeClr>
                </a:solidFill>
              </a:rPr>
              <a:t/>
            </a:r>
            <a:br>
              <a:rPr lang="tr-TR" dirty="0">
                <a:solidFill>
                  <a:schemeClr val="accent1">
                    <a:lumMod val="75000"/>
                  </a:schemeClr>
                </a:solidFill>
              </a:rPr>
            </a:br>
            <a:endParaRPr lang="tr-TR" dirty="0">
              <a:solidFill>
                <a:schemeClr val="accent1">
                  <a:lumMod val="75000"/>
                </a:schemeClr>
              </a:solidFill>
            </a:endParaRPr>
          </a:p>
        </p:txBody>
      </p:sp>
      <p:graphicFrame>
        <p:nvGraphicFramePr>
          <p:cNvPr id="4" name="3 Diyagram"/>
          <p:cNvGraphicFramePr/>
          <p:nvPr/>
        </p:nvGraphicFramePr>
        <p:xfrm>
          <a:off x="428596" y="1214422"/>
          <a:ext cx="5000660" cy="306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68280"/>
          </a:xfrm>
        </p:spPr>
        <p:txBody>
          <a:bodyPr>
            <a:normAutofit fontScale="90000"/>
          </a:bodyPr>
          <a:lstStyle/>
          <a:p>
            <a:pPr algn="l"/>
            <a:r>
              <a:rPr lang="tr-TR" b="1" dirty="0" smtClean="0">
                <a:solidFill>
                  <a:schemeClr val="accent1">
                    <a:lumMod val="75000"/>
                  </a:schemeClr>
                </a:solidFill>
              </a:rPr>
              <a:t>Bilimin Özellikleri…</a:t>
            </a:r>
            <a:endParaRPr lang="tr-TR" b="1" dirty="0">
              <a:solidFill>
                <a:schemeClr val="accent1">
                  <a:lumMod val="75000"/>
                </a:schemeClr>
              </a:solidFill>
            </a:endParaRPr>
          </a:p>
        </p:txBody>
      </p:sp>
      <p:grpSp>
        <p:nvGrpSpPr>
          <p:cNvPr id="17410" name="Group 2"/>
          <p:cNvGrpSpPr>
            <a:grpSpLocks/>
          </p:cNvGrpSpPr>
          <p:nvPr/>
        </p:nvGrpSpPr>
        <p:grpSpPr bwMode="auto">
          <a:xfrm>
            <a:off x="642910" y="1214422"/>
            <a:ext cx="1785950" cy="5000660"/>
            <a:chOff x="1700" y="6836"/>
            <a:chExt cx="2030" cy="5465"/>
          </a:xfrm>
        </p:grpSpPr>
        <p:sp>
          <p:nvSpPr>
            <p:cNvPr id="17411" name="AutoShape 3"/>
            <p:cNvSpPr>
              <a:spLocks noChangeArrowheads="1"/>
            </p:cNvSpPr>
            <p:nvPr/>
          </p:nvSpPr>
          <p:spPr bwMode="auto">
            <a:xfrm>
              <a:off x="1700" y="6836"/>
              <a:ext cx="2030" cy="451"/>
            </a:xfrm>
            <a:prstGeom prst="homePlate">
              <a:avLst>
                <a:gd name="adj" fmla="val 112528"/>
              </a:avLst>
            </a:prstGeom>
            <a:solidFill>
              <a:schemeClr val="tx2">
                <a:lumMod val="60000"/>
                <a:lumOff val="40000"/>
              </a:schemeClr>
            </a:solidFill>
            <a:ln w="9525" algn="ctr">
              <a:solidFill>
                <a:schemeClr val="tx2">
                  <a:lumMod val="60000"/>
                  <a:lumOff val="40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pitchFamily="34" charset="0"/>
                </a:rPr>
                <a:t>Olgusaldır</a:t>
              </a:r>
              <a:endParaRPr kumimoji="0" lang="tr-TR" sz="1400" b="0" i="0" u="none" strike="noStrike" cap="none" normalizeH="0" baseline="0" smtClean="0">
                <a:ln>
                  <a:noFill/>
                </a:ln>
                <a:solidFill>
                  <a:schemeClr val="tx1"/>
                </a:solidFill>
                <a:effectLst/>
                <a:latin typeface="Arial" pitchFamily="34" charset="0"/>
                <a:cs typeface="Arial" pitchFamily="34" charset="0"/>
              </a:endParaRPr>
            </a:p>
          </p:txBody>
        </p:sp>
        <p:sp>
          <p:nvSpPr>
            <p:cNvPr id="17412" name="AutoShape 4"/>
            <p:cNvSpPr>
              <a:spLocks noChangeArrowheads="1"/>
            </p:cNvSpPr>
            <p:nvPr/>
          </p:nvSpPr>
          <p:spPr bwMode="auto">
            <a:xfrm>
              <a:off x="1700" y="7490"/>
              <a:ext cx="2030" cy="451"/>
            </a:xfrm>
            <a:prstGeom prst="homePlate">
              <a:avLst>
                <a:gd name="adj" fmla="val 112528"/>
              </a:avLst>
            </a:prstGeom>
            <a:solidFill>
              <a:schemeClr val="tx2">
                <a:lumMod val="60000"/>
                <a:lumOff val="40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Arial" pitchFamily="34" charset="0"/>
                </a:rPr>
                <a:t>Sistemlidir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3" name="AutoShape 5"/>
            <p:cNvSpPr>
              <a:spLocks noChangeArrowheads="1"/>
            </p:cNvSpPr>
            <p:nvPr/>
          </p:nvSpPr>
          <p:spPr bwMode="auto">
            <a:xfrm>
              <a:off x="1700" y="8093"/>
              <a:ext cx="2030" cy="451"/>
            </a:xfrm>
            <a:prstGeom prst="homePlate">
              <a:avLst>
                <a:gd name="adj" fmla="val 112528"/>
              </a:avLst>
            </a:prstGeom>
            <a:solidFill>
              <a:schemeClr val="tx2">
                <a:lumMod val="60000"/>
                <a:lumOff val="40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pitchFamily="34" charset="0"/>
                </a:rPr>
                <a:t>Akılcıdır</a:t>
              </a:r>
              <a:endParaRPr kumimoji="0" lang="tr-TR" sz="1400" b="0" i="0" u="none" strike="noStrike" cap="none" normalizeH="0" baseline="0" smtClean="0">
                <a:ln>
                  <a:noFill/>
                </a:ln>
                <a:solidFill>
                  <a:schemeClr val="tx1"/>
                </a:solidFill>
                <a:effectLst/>
                <a:latin typeface="Arial" pitchFamily="34" charset="0"/>
                <a:cs typeface="Arial" pitchFamily="34" charset="0"/>
              </a:endParaRPr>
            </a:p>
          </p:txBody>
        </p:sp>
        <p:sp>
          <p:nvSpPr>
            <p:cNvPr id="17414" name="AutoShape 6"/>
            <p:cNvSpPr>
              <a:spLocks noChangeArrowheads="1"/>
            </p:cNvSpPr>
            <p:nvPr/>
          </p:nvSpPr>
          <p:spPr bwMode="auto">
            <a:xfrm>
              <a:off x="1700" y="8787"/>
              <a:ext cx="2030" cy="451"/>
            </a:xfrm>
            <a:prstGeom prst="homePlate">
              <a:avLst>
                <a:gd name="adj" fmla="val 112528"/>
              </a:avLst>
            </a:prstGeom>
            <a:solidFill>
              <a:schemeClr val="tx2">
                <a:lumMod val="60000"/>
                <a:lumOff val="40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pitchFamily="34" charset="0"/>
                </a:rPr>
                <a:t>Genelleyicidir</a:t>
              </a:r>
              <a:endParaRPr kumimoji="0" lang="tr-TR" sz="1400" b="0" i="0" u="none" strike="noStrike" cap="none" normalizeH="0" baseline="0" smtClean="0">
                <a:ln>
                  <a:noFill/>
                </a:ln>
                <a:solidFill>
                  <a:schemeClr val="tx1"/>
                </a:solidFill>
                <a:effectLst/>
                <a:latin typeface="Arial" pitchFamily="34" charset="0"/>
                <a:cs typeface="Arial" pitchFamily="34" charset="0"/>
              </a:endParaRPr>
            </a:p>
          </p:txBody>
        </p:sp>
        <p:sp>
          <p:nvSpPr>
            <p:cNvPr id="17415" name="AutoShape 7"/>
            <p:cNvSpPr>
              <a:spLocks noChangeArrowheads="1"/>
            </p:cNvSpPr>
            <p:nvPr/>
          </p:nvSpPr>
          <p:spPr bwMode="auto">
            <a:xfrm>
              <a:off x="1700" y="9438"/>
              <a:ext cx="2030" cy="451"/>
            </a:xfrm>
            <a:prstGeom prst="homePlate">
              <a:avLst>
                <a:gd name="adj" fmla="val 112528"/>
              </a:avLst>
            </a:prstGeom>
            <a:solidFill>
              <a:schemeClr val="tx2">
                <a:lumMod val="60000"/>
                <a:lumOff val="40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pitchFamily="34" charset="0"/>
                </a:rPr>
                <a:t>Evrenseldir</a:t>
              </a:r>
              <a:endParaRPr kumimoji="0" lang="tr-TR" sz="1400" b="0" i="0" u="none" strike="noStrike" cap="none" normalizeH="0" baseline="0" smtClean="0">
                <a:ln>
                  <a:noFill/>
                </a:ln>
                <a:solidFill>
                  <a:schemeClr val="tx1"/>
                </a:solidFill>
                <a:effectLst/>
                <a:latin typeface="Arial" pitchFamily="34" charset="0"/>
                <a:cs typeface="Arial" pitchFamily="34" charset="0"/>
              </a:endParaRPr>
            </a:p>
          </p:txBody>
        </p:sp>
        <p:sp>
          <p:nvSpPr>
            <p:cNvPr id="17416" name="AutoShape 8"/>
            <p:cNvSpPr>
              <a:spLocks noChangeArrowheads="1"/>
            </p:cNvSpPr>
            <p:nvPr/>
          </p:nvSpPr>
          <p:spPr bwMode="auto">
            <a:xfrm>
              <a:off x="1700" y="10129"/>
              <a:ext cx="2030" cy="451"/>
            </a:xfrm>
            <a:prstGeom prst="homePlate">
              <a:avLst>
                <a:gd name="adj" fmla="val 112528"/>
              </a:avLst>
            </a:prstGeom>
            <a:solidFill>
              <a:schemeClr val="tx2">
                <a:lumMod val="60000"/>
                <a:lumOff val="40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pitchFamily="34" charset="0"/>
                </a:rPr>
                <a:t>Birikimlidir </a:t>
              </a:r>
              <a:endParaRPr kumimoji="0" lang="tr-TR" sz="1400" b="0" i="0" u="none" strike="noStrike" cap="none" normalizeH="0" baseline="0" smtClean="0">
                <a:ln>
                  <a:noFill/>
                </a:ln>
                <a:solidFill>
                  <a:schemeClr val="tx1"/>
                </a:solidFill>
                <a:effectLst/>
                <a:latin typeface="Arial" pitchFamily="34" charset="0"/>
                <a:cs typeface="Arial" pitchFamily="34" charset="0"/>
              </a:endParaRPr>
            </a:p>
          </p:txBody>
        </p:sp>
        <p:sp>
          <p:nvSpPr>
            <p:cNvPr id="17417" name="AutoShape 9"/>
            <p:cNvSpPr>
              <a:spLocks noChangeArrowheads="1"/>
            </p:cNvSpPr>
            <p:nvPr/>
          </p:nvSpPr>
          <p:spPr bwMode="auto">
            <a:xfrm>
              <a:off x="1700" y="10930"/>
              <a:ext cx="2030" cy="451"/>
            </a:xfrm>
            <a:prstGeom prst="homePlate">
              <a:avLst>
                <a:gd name="adj" fmla="val 112528"/>
              </a:avLst>
            </a:prstGeom>
            <a:solidFill>
              <a:schemeClr val="tx2">
                <a:lumMod val="60000"/>
                <a:lumOff val="40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400" b="0" i="0" u="none" strike="noStrike" cap="none" normalizeH="0" baseline="0" smtClean="0">
                  <a:ln>
                    <a:noFill/>
                  </a:ln>
                  <a:solidFill>
                    <a:schemeClr val="tx1"/>
                  </a:solidFill>
                  <a:effectLst/>
                  <a:latin typeface="Calibri" pitchFamily="34" charset="0"/>
                  <a:cs typeface="Arial" pitchFamily="34" charset="0"/>
                </a:rPr>
                <a:t>Kayıtlıdır </a:t>
              </a:r>
              <a:endParaRPr kumimoji="0" lang="tr-TR" sz="1400" b="0" i="0" u="none" strike="noStrike" cap="none" normalizeH="0" baseline="0" smtClean="0">
                <a:ln>
                  <a:noFill/>
                </a:ln>
                <a:solidFill>
                  <a:schemeClr val="tx1"/>
                </a:solidFill>
                <a:effectLst/>
                <a:latin typeface="Arial" pitchFamily="34" charset="0"/>
                <a:cs typeface="Arial" pitchFamily="34" charset="0"/>
              </a:endParaRPr>
            </a:p>
          </p:txBody>
        </p:sp>
        <p:sp>
          <p:nvSpPr>
            <p:cNvPr id="17418" name="AutoShape 10"/>
            <p:cNvSpPr>
              <a:spLocks noChangeArrowheads="1"/>
            </p:cNvSpPr>
            <p:nvPr/>
          </p:nvSpPr>
          <p:spPr bwMode="auto">
            <a:xfrm>
              <a:off x="1700" y="11659"/>
              <a:ext cx="2030" cy="642"/>
            </a:xfrm>
            <a:prstGeom prst="homePlate">
              <a:avLst>
                <a:gd name="adj" fmla="val 79050"/>
              </a:avLst>
            </a:prstGeom>
            <a:solidFill>
              <a:schemeClr val="tx2">
                <a:lumMod val="60000"/>
                <a:lumOff val="40000"/>
              </a:schemeClr>
            </a:solid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Arial" pitchFamily="34" charset="0"/>
                </a:rPr>
                <a:t>Sağlam fakat göreli bir bilgidir. </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7419" name="Text Box 11"/>
          <p:cNvSpPr txBox="1">
            <a:spLocks noChangeArrowheads="1"/>
          </p:cNvSpPr>
          <p:nvPr/>
        </p:nvSpPr>
        <p:spPr bwMode="auto">
          <a:xfrm>
            <a:off x="2428860" y="1142984"/>
            <a:ext cx="6143668" cy="500066"/>
          </a:xfrm>
          <a:prstGeom prst="rect">
            <a:avLst/>
          </a:prstGeom>
          <a:solidFill>
            <a:schemeClr val="tx2">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Bilim herkesçe gözlenebilir gerçeklere dayalıdır.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0" name="Text Box 12"/>
          <p:cNvSpPr txBox="1">
            <a:spLocks noChangeArrowheads="1"/>
          </p:cNvSpPr>
          <p:nvPr/>
        </p:nvSpPr>
        <p:spPr bwMode="auto">
          <a:xfrm>
            <a:off x="2428860" y="1785926"/>
            <a:ext cx="6215106" cy="393700"/>
          </a:xfrm>
          <a:prstGeom prst="rect">
            <a:avLst/>
          </a:prstGeom>
          <a:solidFill>
            <a:schemeClr val="accent1">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Bir dizi olguyu belli bir sistem, bütünlük içinde açıklar</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1" name="Text Box 13"/>
          <p:cNvSpPr txBox="1">
            <a:spLocks noChangeArrowheads="1"/>
          </p:cNvSpPr>
          <p:nvPr/>
        </p:nvSpPr>
        <p:spPr bwMode="auto">
          <a:xfrm>
            <a:off x="2428860" y="2357430"/>
            <a:ext cx="6215106" cy="428628"/>
          </a:xfrm>
          <a:prstGeom prst="rect">
            <a:avLst/>
          </a:prstGeom>
          <a:solidFill>
            <a:schemeClr val="accent1">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Açıklamaları akla uygundur.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2" name="Text Box 14"/>
          <p:cNvSpPr txBox="1">
            <a:spLocks noChangeArrowheads="1"/>
          </p:cNvSpPr>
          <p:nvPr/>
        </p:nvSpPr>
        <p:spPr bwMode="auto">
          <a:xfrm>
            <a:off x="2428860" y="2928934"/>
            <a:ext cx="6286544" cy="582883"/>
          </a:xfrm>
          <a:prstGeom prst="rect">
            <a:avLst/>
          </a:prstGeom>
          <a:solidFill>
            <a:schemeClr val="accent1">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Tek tek olayları  açıklayıcı değil, onları da içerecek genellemeler biçimindedir.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3" name="Text Box 15"/>
          <p:cNvSpPr txBox="1">
            <a:spLocks noChangeArrowheads="1"/>
          </p:cNvSpPr>
          <p:nvPr/>
        </p:nvSpPr>
        <p:spPr bwMode="auto">
          <a:xfrm>
            <a:off x="2428860" y="3571876"/>
            <a:ext cx="6286544" cy="554565"/>
          </a:xfrm>
          <a:prstGeom prst="rect">
            <a:avLst/>
          </a:prstGeom>
          <a:solidFill>
            <a:schemeClr val="accent1">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Her gelişmişlik aşamasında yer ve zamana göre değişmeyen türde ilişkileri içerir. </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4" name="Text Box 16"/>
          <p:cNvSpPr txBox="1">
            <a:spLocks noChangeArrowheads="1"/>
          </p:cNvSpPr>
          <p:nvPr/>
        </p:nvSpPr>
        <p:spPr bwMode="auto">
          <a:xfrm>
            <a:off x="2428860" y="4214818"/>
            <a:ext cx="6286544" cy="554565"/>
          </a:xfrm>
          <a:prstGeom prst="rect">
            <a:avLst/>
          </a:prstGeom>
          <a:solidFill>
            <a:schemeClr val="accent1">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Bir birikimin sonucudur. Her yeni katkı öncekilerle bütünleşerek gelişir.</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5" name="Text Box 17"/>
          <p:cNvSpPr txBox="1">
            <a:spLocks noChangeArrowheads="1"/>
          </p:cNvSpPr>
          <p:nvPr/>
        </p:nvSpPr>
        <p:spPr bwMode="auto">
          <a:xfrm>
            <a:off x="2428860" y="4929198"/>
            <a:ext cx="6286544" cy="573444"/>
          </a:xfrm>
          <a:prstGeom prst="rect">
            <a:avLst/>
          </a:prstGeom>
          <a:solidFill>
            <a:schemeClr val="accent1">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Bilimin amaçlara ulaşabilmesi için kaydedilme zorunluluğu vardır</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a:t>
            </a:r>
            <a:r>
              <a:rPr kumimoji="0" lang="tr-TR" sz="1600" b="0" i="0" u="none" strike="noStrike" cap="none" normalizeH="0" baseline="0" dirty="0" smtClean="0">
                <a:ln>
                  <a:noFill/>
                </a:ln>
                <a:solidFill>
                  <a:schemeClr val="tx1"/>
                </a:solidFill>
                <a:effectLst/>
                <a:latin typeface="Calibri" pitchFamily="34" charset="0"/>
                <a:cs typeface="Arial" pitchFamily="34" charset="0"/>
              </a:rPr>
              <a:t>. </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26" name="Text Box 18"/>
          <p:cNvSpPr txBox="1">
            <a:spLocks noChangeArrowheads="1"/>
          </p:cNvSpPr>
          <p:nvPr/>
        </p:nvSpPr>
        <p:spPr bwMode="auto">
          <a:xfrm>
            <a:off x="2428860" y="5643578"/>
            <a:ext cx="6286544" cy="785832"/>
          </a:xfrm>
          <a:prstGeom prst="rect">
            <a:avLst/>
          </a:prstGeom>
          <a:solidFill>
            <a:schemeClr val="accent1">
              <a:lumMod val="40000"/>
              <a:lumOff val="60000"/>
            </a:schemeClr>
          </a:solidFill>
          <a:ln w="9525">
            <a:solidFill>
              <a:schemeClr val="accent1">
                <a:lumMod val="40000"/>
                <a:lumOff val="6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tr-TR" sz="1400" b="0" i="0" u="none" strike="noStrike" cap="none" normalizeH="0" baseline="0" dirty="0" smtClean="0">
                <a:ln>
                  <a:noFill/>
                </a:ln>
                <a:solidFill>
                  <a:schemeClr val="tx1"/>
                </a:solidFill>
                <a:effectLst/>
                <a:latin typeface="Calibri" pitchFamily="34" charset="0"/>
                <a:cs typeface="Arial" pitchFamily="34" charset="0"/>
              </a:rPr>
              <a:t>Mutlak doğruluk ve yanılmazlık yerine, </a:t>
            </a:r>
            <a:r>
              <a:rPr kumimoji="0" lang="tr-TR" sz="1600" b="0" i="0" u="none" strike="noStrike" cap="none" normalizeH="0" baseline="0" dirty="0" smtClean="0">
                <a:ln>
                  <a:noFill/>
                </a:ln>
                <a:solidFill>
                  <a:schemeClr val="tx1"/>
                </a:solidFill>
                <a:effectLst/>
                <a:latin typeface="Calibri" pitchFamily="34" charset="0"/>
                <a:cs typeface="Arial" pitchFamily="34" charset="0"/>
              </a:rPr>
              <a:t>gerçeğe</a:t>
            </a:r>
            <a:r>
              <a:rPr kumimoji="0" lang="tr-TR" sz="1400" b="0" i="0" u="none" strike="noStrike" cap="none" normalizeH="0" baseline="0" dirty="0" smtClean="0">
                <a:ln>
                  <a:noFill/>
                </a:ln>
                <a:solidFill>
                  <a:schemeClr val="tx1"/>
                </a:solidFill>
                <a:effectLst/>
                <a:latin typeface="Calibri" pitchFamily="34" charset="0"/>
                <a:cs typeface="Arial" pitchFamily="34" charset="0"/>
              </a:rPr>
              <a:t>, geçici doğrular ile yaklaşmak vardır , sonuçlar geçerlilik olasılığı yüksek genellemelerdir. </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l"/>
            <a:r>
              <a:rPr lang="tr-TR" b="1" dirty="0"/>
              <a:t>Bilimde Psikoloji</a:t>
            </a:r>
            <a:r>
              <a:rPr lang="tr-TR" dirty="0"/>
              <a:t/>
            </a:r>
            <a:br>
              <a:rPr lang="tr-TR" dirty="0"/>
            </a:br>
            <a:endParaRPr lang="tr-TR" dirty="0"/>
          </a:p>
        </p:txBody>
      </p:sp>
      <p:sp>
        <p:nvSpPr>
          <p:cNvPr id="3" name="2 İçerik Yer Tutucusu"/>
          <p:cNvSpPr>
            <a:spLocks noGrp="1"/>
          </p:cNvSpPr>
          <p:nvPr>
            <p:ph idx="1"/>
          </p:nvPr>
        </p:nvSpPr>
        <p:spPr>
          <a:xfrm>
            <a:off x="4500562" y="357166"/>
            <a:ext cx="4186238" cy="5768997"/>
          </a:xfrm>
        </p:spPr>
        <p:txBody>
          <a:bodyPr/>
          <a:lstStyle/>
          <a:p>
            <a:r>
              <a:rPr lang="tr-TR" dirty="0"/>
              <a:t>Psikoloji bireysel davranışların ve zihinsel süreçlerin bilimsel incelenmesidir. </a:t>
            </a:r>
            <a:endParaRPr lang="tr-TR" dirty="0" smtClean="0"/>
          </a:p>
          <a:p>
            <a:r>
              <a:rPr lang="tr-TR" dirty="0"/>
              <a:t>Psikoloji bilimi davranışın nasıl gerçekleştiğini açıklamaya çalışır. </a:t>
            </a:r>
          </a:p>
        </p:txBody>
      </p:sp>
      <p:pic>
        <p:nvPicPr>
          <p:cNvPr id="18434" name="Picture 2"/>
          <p:cNvPicPr>
            <a:picLocks noChangeAspect="1" noChangeArrowheads="1"/>
          </p:cNvPicPr>
          <p:nvPr/>
        </p:nvPicPr>
        <p:blipFill>
          <a:blip r:embed="rId2" cstate="print"/>
          <a:srcRect b="5331"/>
          <a:stretch>
            <a:fillRect/>
          </a:stretch>
        </p:blipFill>
        <p:spPr bwMode="auto">
          <a:xfrm>
            <a:off x="571472" y="1714488"/>
            <a:ext cx="3357586" cy="3556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3200" dirty="0" smtClean="0"/>
              <a:t>Psikoloji bilmek günlük hayatımızda pek çok sorunun cevabıdır…</a:t>
            </a:r>
            <a:endParaRPr lang="tr-TR" sz="3200" dirty="0"/>
          </a:p>
        </p:txBody>
      </p:sp>
      <p:sp>
        <p:nvSpPr>
          <p:cNvPr id="3" name="2 İçerik Yer Tutucusu"/>
          <p:cNvSpPr>
            <a:spLocks noGrp="1"/>
          </p:cNvSpPr>
          <p:nvPr>
            <p:ph idx="1"/>
          </p:nvPr>
        </p:nvSpPr>
        <p:spPr/>
        <p:txBody>
          <a:bodyPr>
            <a:normAutofit fontScale="77500" lnSpcReduction="20000"/>
          </a:bodyPr>
          <a:lstStyle/>
          <a:p>
            <a:pPr lvl="0"/>
            <a:r>
              <a:rPr lang="tr-TR" dirty="0"/>
              <a:t>Neden bazı insanlar sosyal ortamlarda kendilerini daha rahat ifade edebilirlerken, neden bazıları daha sessiz, içe kapanık davranmaktadır ?</a:t>
            </a:r>
          </a:p>
          <a:p>
            <a:pPr lvl="0"/>
            <a:r>
              <a:rPr lang="tr-TR" dirty="0"/>
              <a:t>Çocukluk döneminde sürekli cezalandırıcı bir ortamda büyüyen bir çocuğun bugünkü davranışlarını anlayabilir miyiz?</a:t>
            </a:r>
          </a:p>
          <a:p>
            <a:pPr lvl="0"/>
            <a:r>
              <a:rPr lang="tr-TR" dirty="0"/>
              <a:t>Kaygılandığımızda, terlememiz, kalp atışlarımızın hızlanmasına mı neden olur ? </a:t>
            </a:r>
          </a:p>
          <a:p>
            <a:pPr lvl="0"/>
            <a:r>
              <a:rPr lang="tr-TR" dirty="0"/>
              <a:t>Hangi davranışın "normal dışı" sayılacağına nasıl karar verilir?</a:t>
            </a:r>
          </a:p>
          <a:p>
            <a:pPr lvl="0"/>
            <a:r>
              <a:rPr lang="tr-TR" dirty="0"/>
              <a:t>Davranışlarımızın ne kadarı kalıtsaldır? </a:t>
            </a:r>
          </a:p>
          <a:p>
            <a:pPr lvl="0"/>
            <a:r>
              <a:rPr lang="tr-TR" dirty="0"/>
              <a:t>Davranışlarımızı biz mi belirleriz? Yoksa bizi davranışlarımız mı belirler?</a:t>
            </a:r>
          </a:p>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793</Words>
  <Application>Microsoft Office PowerPoint</Application>
  <PresentationFormat>Ekran Gösterisi (4:3)</PresentationFormat>
  <Paragraphs>131</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    I.BÖLÜM BİLİM VE PSİKOLOJİ   </vt:lpstr>
      <vt:lpstr>Kazanımlar </vt:lpstr>
      <vt:lpstr>Slayt 3</vt:lpstr>
      <vt:lpstr>BİLİM NEDİR…..</vt:lpstr>
      <vt:lpstr>Bilgiye ulaşma kaynakları.. </vt:lpstr>
      <vt:lpstr> Bilimin İşlevleri </vt:lpstr>
      <vt:lpstr>Bilimin Özellikleri…</vt:lpstr>
      <vt:lpstr>Bilimde Psikoloji </vt:lpstr>
      <vt:lpstr>Psikoloji bilmek günlük hayatımızda pek çok sorunun cevabıdır…</vt:lpstr>
      <vt:lpstr>PSİKOLOJİNİN TARİHÇESİ </vt:lpstr>
      <vt:lpstr>Slayt 11</vt:lpstr>
      <vt:lpstr> </vt:lpstr>
      <vt:lpstr>Eğİtİm Psİkolojİsİ </vt:lpstr>
      <vt:lpstr>İyi bir öğretmenin özellikleri şöyle sıralanabilir:</vt:lpstr>
      <vt:lpstr>AraştIrma ve Eğİtİm Psİkolojİsİ </vt:lpstr>
      <vt:lpstr>Slayt 16</vt:lpstr>
      <vt:lpstr>Slayt 17</vt:lpstr>
      <vt:lpstr>Başarılar dilerim.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 VE PSİKOLOJİ</dc:title>
  <dc:creator>g</dc:creator>
  <cp:lastModifiedBy>Can</cp:lastModifiedBy>
  <cp:revision>26</cp:revision>
  <dcterms:created xsi:type="dcterms:W3CDTF">2013-08-22T12:18:38Z</dcterms:created>
  <dcterms:modified xsi:type="dcterms:W3CDTF">2013-11-28T16:55:00Z</dcterms:modified>
</cp:coreProperties>
</file>