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8" r:id="rId22"/>
    <p:sldId id="279" r:id="rId23"/>
    <p:sldId id="280" r:id="rId24"/>
    <p:sldId id="276"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3" r:id="rId47"/>
    <p:sldId id="302"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08"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6044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Başlık"/>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1 Grup"/>
          <p:cNvGrpSpPr/>
          <p:nvPr/>
        </p:nvGrpSpPr>
        <p:grpSpPr>
          <a:xfrm>
            <a:off x="-3765" y="4953000"/>
            <a:ext cx="9147765" cy="1912088"/>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9460A3FB-403E-4238-90BE-ED78DAD5AA4C}" type="datetimeFigureOut">
              <a:rPr lang="tr-TR" smtClean="0"/>
              <a:pPr/>
              <a:t>28.11.2013</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B0CDD83C-A0DB-4CE4-95DF-080B374FA81F}"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481329"/>
            <a:ext cx="82296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9460A3FB-403E-4238-90BE-ED78DAD5AA4C}" type="datetimeFigureOut">
              <a:rPr lang="tr-TR" smtClean="0"/>
              <a:pPr/>
              <a:t>28.11.2013</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0CDD83C-A0DB-4CE4-95DF-080B374FA81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1"/>
            <a:ext cx="63246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9460A3FB-403E-4238-90BE-ED78DAD5AA4C}" type="datetimeFigureOut">
              <a:rPr lang="tr-TR" smtClean="0"/>
              <a:pPr/>
              <a:t>28.11.2013</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0CDD83C-A0DB-4CE4-95DF-080B374FA81F}"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9460A3FB-403E-4238-90BE-ED78DAD5AA4C}" type="datetimeFigureOut">
              <a:rPr lang="tr-TR" smtClean="0"/>
              <a:pPr/>
              <a:t>28.11.2013</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0CDD83C-A0DB-4CE4-95DF-080B374FA81F}" type="slidenum">
              <a:rPr lang="tr-TR" smtClean="0"/>
              <a:pPr/>
              <a:t>‹#›</a:t>
            </a:fld>
            <a:endParaRPr lang="tr-TR"/>
          </a:p>
        </p:txBody>
      </p:sp>
      <p:sp>
        <p:nvSpPr>
          <p:cNvPr id="7" name="6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9460A3FB-403E-4238-90BE-ED78DAD5AA4C}" type="datetimeFigureOut">
              <a:rPr lang="tr-TR" smtClean="0"/>
              <a:pPr/>
              <a:t>28.11.2013</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0CDD83C-A0DB-4CE4-95DF-080B374FA81F}" type="slidenum">
              <a:rPr lang="tr-TR" smtClean="0"/>
              <a:pPr/>
              <a:t>‹#›</a:t>
            </a:fld>
            <a:endParaRPr lang="tr-TR"/>
          </a:p>
        </p:txBody>
      </p:sp>
      <p:sp>
        <p:nvSpPr>
          <p:cNvPr id="7" name="6 Köşeli Çift Ayraç"/>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Köşeli Çift Ayraç"/>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9460A3FB-403E-4238-90BE-ED78DAD5AA4C}" type="datetimeFigureOut">
              <a:rPr lang="tr-TR" smtClean="0"/>
              <a:pPr/>
              <a:t>28.11.2013</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0CDD83C-A0DB-4CE4-95DF-080B374FA81F}" type="slidenum">
              <a:rPr lang="tr-TR" smtClean="0"/>
              <a:pPr/>
              <a:t>‹#›</a:t>
            </a:fld>
            <a:endParaRPr lang="tr-TR"/>
          </a:p>
        </p:txBody>
      </p:sp>
      <p:sp>
        <p:nvSpPr>
          <p:cNvPr id="8" name="7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9460A3FB-403E-4238-90BE-ED78DAD5AA4C}" type="datetimeFigureOut">
              <a:rPr lang="tr-TR" smtClean="0"/>
              <a:pPr/>
              <a:t>28.11.2013</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B0CDD83C-A0DB-4CE4-95DF-080B374FA81F}"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extLst/>
          </a:lstStyle>
          <a:p>
            <a:fld id="{9460A3FB-403E-4238-90BE-ED78DAD5AA4C}" type="datetimeFigureOut">
              <a:rPr lang="tr-TR" smtClean="0"/>
              <a:pPr/>
              <a:t>28.11.2013</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B0CDD83C-A0DB-4CE4-95DF-080B374FA81F}" type="slidenum">
              <a:rPr lang="tr-TR" smtClean="0"/>
              <a:pPr/>
              <a:t>‹#›</a:t>
            </a:fld>
            <a:endParaRPr lang="tr-TR"/>
          </a:p>
        </p:txBody>
      </p:sp>
      <p:sp>
        <p:nvSpPr>
          <p:cNvPr id="6" name="5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extLst/>
          </a:lstStyle>
          <a:p>
            <a:fld id="{9460A3FB-403E-4238-90BE-ED78DAD5AA4C}" type="datetimeFigureOut">
              <a:rPr lang="tr-TR" smtClean="0"/>
              <a:pPr/>
              <a:t>28.11.2013</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B0CDD83C-A0DB-4CE4-95DF-080B374FA81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727032" y="6407944"/>
            <a:ext cx="1920240" cy="365760"/>
          </a:xfrm>
        </p:spPr>
        <p:txBody>
          <a:bodyPr/>
          <a:lstStyle>
            <a:extLst/>
          </a:lstStyle>
          <a:p>
            <a:fld id="{9460A3FB-403E-4238-90BE-ED78DAD5AA4C}" type="datetimeFigureOut">
              <a:rPr lang="tr-TR" smtClean="0"/>
              <a:pPr/>
              <a:t>28.11.2013</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0CDD83C-A0DB-4CE4-95DF-080B374FA81F}"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9460A3FB-403E-4238-90BE-ED78DAD5AA4C}" type="datetimeFigureOut">
              <a:rPr lang="tr-TR" smtClean="0"/>
              <a:pPr/>
              <a:t>28.11.2013</a:t>
            </a:fld>
            <a:endParaRPr lang="tr-TR"/>
          </a:p>
        </p:txBody>
      </p:sp>
      <p:sp>
        <p:nvSpPr>
          <p:cNvPr id="6" name="5 Altbilgi Yer Tutucusu"/>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B0CDD83C-A0DB-4CE4-95DF-080B374FA81F}" type="slidenum">
              <a:rPr lang="tr-TR" smtClean="0"/>
              <a:pPr/>
              <a:t>‹#›</a:t>
            </a:fld>
            <a:endParaRPr lang="tr-TR"/>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7 Serbest Form"/>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Serbest Form"/>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Dik Üçgen"/>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Köşeli Çift Ayraç"/>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Serbest Form"/>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Dik Üçgen"/>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460A3FB-403E-4238-90BE-ED78DAD5AA4C}" type="datetimeFigureOut">
              <a:rPr lang="tr-TR" smtClean="0"/>
              <a:pPr/>
              <a:t>28.11.2013</a:t>
            </a:fld>
            <a:endParaRPr lang="tr-TR"/>
          </a:p>
        </p:txBody>
      </p:sp>
      <p:sp>
        <p:nvSpPr>
          <p:cNvPr id="22" name="21 Altbilgi Yer Tutucusu"/>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17 Slayt Numarası Yer Tutucusu"/>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0CDD83C-A0DB-4CE4-95DF-080B374FA81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tr/url?sa=i&amp;rct=j&amp;q=&amp;esrc=s&amp;frm=1&amp;source=images&amp;cd=&amp;cad=rja&amp;docid=MPqfC0GrQpKtyM&amp;tbnid=2BdKNwacD3GazM:&amp;ved=0CAUQjRw&amp;url=http://araf2011.blogcu.com/ogrenme-kuramlari/9901811&amp;ei=bSkXUqW_IMSatAaZtYCABA&amp;psig=AFQjCNHmzUtOXQD4E4SQl1tMfVejKmFTlQ&amp;ust=137733602297648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tr/url?sa=i&amp;rct=j&amp;q=&amp;esrc=s&amp;frm=1&amp;source=images&amp;cd=&amp;cad=rja&amp;docid=RrwSx1DSIWkkwM&amp;tbnid=rTkwjl3r87Iy7M:&amp;ved=0CAUQjRw&amp;url=http://www.loadtr.com/350416-a%C4%9Flayan_bebek.htm&amp;ei=vC8XUt_4HNHHswak2YHwCQ&amp;psig=AFQjCNEor74X2iZDhNwOeAcFUW9GhaPC-w&amp;ust=1377337628972426"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tr/url?sa=i&amp;rct=j&amp;q=&amp;esrc=s&amp;frm=1&amp;source=images&amp;cd=&amp;cad=rja&amp;docid=IBwzfjTpjiSorM&amp;tbnid=73Z4F5dL-nf7XM:&amp;ved=0CAUQjRw&amp;url=http://www.transformersoyunlari.com/Orumcek-adam-akrobasi.html&amp;ei=JzIXUsy0IMSftAaE94DQCg&amp;psig=AFQjCNGzSoATipPGpZAq1Dr216ial8XPTg&amp;ust=1377338231119495"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tr/url?sa=i&amp;rct=j&amp;q=&amp;esrc=s&amp;frm=1&amp;source=images&amp;cd=&amp;cad=rja&amp;docid=iMIwkrti6uLo0M&amp;tbnid=EcGlfubypS72YM:&amp;ved=0CAUQjRw&amp;url=http://www.tadika.org/CogNITIVE/Cog1.html&amp;ei=AyAXUr-9BofYsgaJ94DwCg&amp;bvm=bv.51156542,d.Yms&amp;psig=AFQjCNHSRA6byZZMaDi3VyZYuc81reSLfw&amp;ust=1377333560904111"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om.tr/url?sa=i&amp;rct=j&amp;q=&amp;esrc=s&amp;frm=1&amp;source=images&amp;cd=&amp;cad=rja&amp;docid=247clzoP9iLKNM&amp;tbnid=h27V9IE53AcOpM:&amp;ved=0CAUQjRw&amp;url=http://www.aofdestek.net/fen.matematik.etkinlikleri/54974-basit.toplama.cikarma.islemleri.html&amp;ei=pIcXUse4GsLBtQb1iICIAg&amp;psig=AFQjCNHpNTZqh8JuoOC1oj_7ZGEgB46h7w&amp;ust=1377360159118717"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oogle.com.tr/url?sa=i&amp;rct=j&amp;q=&amp;esrc=s&amp;frm=1&amp;source=images&amp;cd=&amp;cad=rja&amp;docid=69lJoRhYxSZ-BM&amp;tbnid=GWsq3npr74GnXM:&amp;ved=0CAUQjRw&amp;url=http://twicsy.com/i/ha7Bmd&amp;ei=P4UXUrTcJ4LmswaJjYCICw&amp;bvm=bv.51156542,d.Yms&amp;psig=AFQjCNE4PylksFSTrvqzAgGynEFOwL9sag&amp;ust=1377359547339183"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1bRPw4lCHIsOvM&amp;tbnid=ua1ffqtWIkRuwM:&amp;ved=0CAUQjRw&amp;url=http://www.komikoyunlar.biz.tr/oyun/88/Tembel-Ogrenciler.html&amp;ei=bIkXUt2CJomHswaOtoGwDg&amp;psig=AFQjCNGc5cSB2bqgQHic37u7K67CgFQWAA&amp;ust=1377360617941642" TargetMode="External"/><Relationship Id="rId2" Type="http://schemas.openxmlformats.org/officeDocument/2006/relationships/hyperlink" Target="http://www.google.com.tr/url?sa=i&amp;rct=j&amp;q=&amp;esrc=s&amp;frm=1&amp;source=images&amp;cd=&amp;cad=rja&amp;docid=1bRPw4lCHIsOvM&amp;tbnid=ua1ffqtWIkRuwM:&amp;ved=0CAUQjRw&amp;url=http://www.komikoyunlar.biz.tr/oyun/88/Tembel-Ogrenciler.html&amp;ei=MYkXUszzHYrOtAa8-oHgAQ&amp;psig=AFQjCNFhYxMr17Ko_Y2l5LiepqqDR0vPsQ&amp;ust=1377360552634522"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tr/url?sa=i&amp;rct=j&amp;q=&amp;esrc=s&amp;frm=1&amp;source=images&amp;cd=&amp;cad=rja&amp;docid=XPLmJ-ksLyR93M&amp;tbnid=CNsX3MMpVGmJRM:&amp;ved=0CAUQjRw&amp;url=http://alierbulut.blogcu.com/canlilarda-besin-zinciri-semasi/1650611&amp;ei=RSgXUs7-KMaktAbc3YHoCw&amp;psig=AFQjCNEJIsjf-RIRPdyoylTZyPm50IE_1w&amp;ust=1377334595457685"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com.tr/url?sa=i&amp;rct=j&amp;q=&amp;esrc=s&amp;frm=1&amp;source=images&amp;cd=&amp;cad=rja&amp;docid=_4Bwz47hnyqfhM&amp;tbnid=pl2BQvthcIOt_M:&amp;ved=0CAUQjRw&amp;url=http://blog.milliyet.com.tr/olasilikli-dusunme/Blog/?BlogNo=400895&amp;ei=H5IXUufRI8fXtAbIv4HgAg&amp;psig=AFQjCNEa132scbjM_0u1KJk7WwaSHYc0Dg&amp;ust=1377362814114110"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com.tr/url?sa=i&amp;rct=j&amp;q=&amp;esrc=s&amp;frm=1&amp;source=images&amp;cd=&amp;cad=rja&amp;docid=I7Cp1T2xDXu7rM&amp;tbnid=aMYoSFPgPiEsTM:&amp;ved=0CAUQjRw&amp;url=http://www.guneslibirgun.com/etiket/elestirel-dusunme/&amp;ei=UpIXUsCxMoXUtQbc6YGYBg&amp;psig=AFQjCNEa132scbjM_0u1KJk7WwaSHYc0Dg&amp;ust=137736281411411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google.com.tr/url?sa=i&amp;rct=j&amp;q=&amp;esrc=s&amp;frm=1&amp;source=images&amp;cd=&amp;cad=rja&amp;docid=oUGPUKvyhFAAsM&amp;tbnid=PEdpeanUz1gysM:&amp;ved=0CAUQjRw&amp;url=http://egitimkusagi.com/ergen-davranislarini-anlama-kilavuzu&amp;ei=ZJQXUvijIMSptAbY3YHABA&amp;psig=AFQjCNFgr5lYGl69NIKR3petDJvqZK_yDA&amp;ust=1377363406331938"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google.com.tr/url?sa=i&amp;rct=j&amp;q=&amp;esrc=s&amp;frm=1&amp;source=images&amp;cd=&amp;cad=rja&amp;docid=HnqDJfteo7jEuM&amp;tbnid=7lsjTIJL2hCUTM:&amp;ved=0CAUQjRw&amp;url=http://unutkanuykucusirine.blogspot.com/&amp;ei=ZJUXUoEiyZm1BrWigdAP&amp;psig=AFQjCNGyVP7ihzmFDbsBp37ewOKzbdMxRA&amp;ust=1377363615260682"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http://tiger.towson.edu/~kwilso8/portfolio/images/vygotsky.jpg"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http://tiger.towson.edu/~kwilso8/portfolio/images/vygotsky.jpg" TargetMode="External"/><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google.com.tr/url?sa=i&amp;rct=j&amp;q=&amp;esrc=s&amp;frm=1&amp;source=images&amp;cd=&amp;cad=rja&amp;docid=iMIwkrti6uLo0M&amp;tbnid=EcGlfubypS72YM:&amp;ved=0CAUQjRw&amp;url=http://www.tadika.org/CogNITIVE/Cog1.html&amp;ei=AyAXUr-9BofYsgaJ94DwCg&amp;bvm=bv.51156542,d.Yms&amp;psig=AFQjCNHSRA6byZZMaDi3VyZYuc81reSLfw&amp;ust=1377333560904111" TargetMode="External"/></Relationships>
</file>

<file path=ppt/slides/_rels/slide7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google.com.tr/url?sa=i&amp;rct=j&amp;q=&amp;esrc=s&amp;frm=1&amp;source=images&amp;cd=&amp;cad=rja&amp;docid=U1dnZFDNgpLnbM&amp;tbnid=wtQ4DP-9aTFtVM:&amp;ved=0CAUQjRw&amp;url=http://www.dil-bilim.com/gelisimsel-gerilik-gosteren-cocuklarda-dil-becerilerinin-gelisimi/&amp;ei=SKYXUtPXOcHrswarxYDQCA&amp;psig=AFQjCNFSw9RnxBc-T1q6_pycHCtwkSWGaA&amp;ust=1377367900515372"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google.com.tr/url?sa=i&amp;rct=j&amp;q=&amp;esrc=s&amp;frm=1&amp;source=images&amp;cd=&amp;cad=rja&amp;docid=53sdfzvg95c3cM&amp;tbnid=Jx6XFxJ9cPvTjM:&amp;ved=0CAUQjRw&amp;url=http://ab.immib.org.tr/web/index.php?option=com_content&amp;view=article&amp;id=181:hayatboyu-oerenme-program-llp-2013-yl-ulusal-teklif-cars-&amp;catid=35:ab-duyuru1&amp;ei=R6cXUsz6OsbVtAa8sYDQCQ&amp;psig=AFQjCNFikhOqIu5onHwPditIVQEMhMcjfA&amp;ust=1377368238230108"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http://upload.wikimedia.org/wikipedia/commons/thumb/6/6e/Chomsky.jpg/230px-Chomsky.jpg" TargetMode="External"/><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m.tr/url?sa=i&amp;rct=j&amp;q=&amp;esrc=s&amp;frm=1&amp;source=images&amp;cd=&amp;cad=rja&amp;docid=DZXIS11D1vZPaM&amp;tbnid=OtPbe5wmE1hv1M:&amp;ved=0CAUQjRw&amp;url=http://gizemigdeli.wordpress.com/biyoloji/canlilarin-siniflandirilmasi/&amp;ei=yiMXUqPFO8nPtAanyYAQ&amp;psig=AFQjCNEJIsjf-RIRPdyoylTZyPm50IE_1w&amp;ust=1377334595457685"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752601"/>
            <a:ext cx="7772400" cy="2324471"/>
          </a:xfrm>
        </p:spPr>
        <p:txBody>
          <a:bodyPr/>
          <a:lstStyle/>
          <a:p>
            <a:pPr algn="ctr"/>
            <a:r>
              <a:rPr lang="tr-TR" dirty="0" smtClean="0"/>
              <a:t>4. BÖLÜM</a:t>
            </a:r>
            <a:br>
              <a:rPr lang="tr-TR" dirty="0" smtClean="0"/>
            </a:br>
            <a:r>
              <a:rPr lang="tr-TR" dirty="0" smtClean="0"/>
              <a:t>BİLİŞSEL </a:t>
            </a:r>
            <a:r>
              <a:rPr lang="tr-TR" dirty="0" smtClean="0"/>
              <a:t>VE DİL GELİŞİMİ</a:t>
            </a:r>
            <a:endParaRPr lang="tr-TR" dirty="0"/>
          </a:p>
        </p:txBody>
      </p:sp>
      <p:sp>
        <p:nvSpPr>
          <p:cNvPr id="3" name="2 Alt Başlık"/>
          <p:cNvSpPr>
            <a:spLocks noGrp="1"/>
          </p:cNvSpPr>
          <p:nvPr>
            <p:ph type="subTitle" idx="1"/>
          </p:nvPr>
        </p:nvSpPr>
        <p:spPr>
          <a:xfrm>
            <a:off x="685800" y="4509120"/>
            <a:ext cx="7772400" cy="1224135"/>
          </a:xfrm>
        </p:spPr>
        <p:txBody>
          <a:bodyPr/>
          <a:lstStyle/>
          <a:p>
            <a:r>
              <a:rPr lang="tr-TR" dirty="0" smtClean="0"/>
              <a:t>Yrd. Doç. Dr. Mehmet KANDEMİR</a:t>
            </a:r>
            <a:endParaRPr lang="tr-TR" dirty="0"/>
          </a:p>
        </p:txBody>
      </p:sp>
      <p:pic>
        <p:nvPicPr>
          <p:cNvPr id="1026" name="Resim 3" descr="C:\Users\mehmet\Desktop\images8.jpg"/>
          <p:cNvPicPr>
            <a:picLocks noChangeAspect="1" noChangeArrowheads="1"/>
          </p:cNvPicPr>
          <p:nvPr/>
        </p:nvPicPr>
        <p:blipFill>
          <a:blip r:embed="rId2" cstate="print"/>
          <a:srcRect/>
          <a:stretch>
            <a:fillRect/>
          </a:stretch>
        </p:blipFill>
        <p:spPr bwMode="auto">
          <a:xfrm>
            <a:off x="755576" y="336550"/>
            <a:ext cx="7704856" cy="192405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539552" y="1340768"/>
            <a:ext cx="8229600" cy="2595744"/>
          </a:xfrm>
        </p:spPr>
        <p:txBody>
          <a:bodyPr>
            <a:noAutofit/>
          </a:bodyPr>
          <a:lstStyle/>
          <a:p>
            <a:pPr algn="just"/>
            <a:r>
              <a:rPr lang="tr-TR" sz="2000" dirty="0" smtClean="0"/>
              <a:t>Her gelen bilgi bireyin şemasında hareketlenmelere neden olmaktadır. Bu duruma bilişsel dengenin bozulması denmektedir. Dengesizlik durumları, hızlı bilişsel değişimin olduğu zamanlarda daha fazla görülebilir. Yeni bilgiler zihinde var olan şemalara uymuyorsa, bilgi özümlemeden </a:t>
            </a:r>
            <a:r>
              <a:rPr lang="tr-TR" sz="2000" dirty="0" err="1" smtClean="0"/>
              <a:t>uyumsamaya</a:t>
            </a:r>
            <a:r>
              <a:rPr lang="tr-TR" sz="2000" dirty="0" smtClean="0"/>
              <a:t> doğru geçmeye başlar. Bilgi </a:t>
            </a:r>
            <a:r>
              <a:rPr lang="tr-TR" sz="2000" dirty="0" err="1" smtClean="0"/>
              <a:t>uyumsama</a:t>
            </a:r>
            <a:r>
              <a:rPr lang="tr-TR" sz="2000" dirty="0" smtClean="0"/>
              <a:t> sürecinden geçtikten sonra, yeni bir şema edinir. Sonrasında dengesizlik yerini yeniden dengeye bırakır. </a:t>
            </a:r>
          </a:p>
        </p:txBody>
      </p:sp>
      <p:sp>
        <p:nvSpPr>
          <p:cNvPr id="3" name="2 Başlık"/>
          <p:cNvSpPr>
            <a:spLocks noGrp="1"/>
          </p:cNvSpPr>
          <p:nvPr>
            <p:ph type="title"/>
          </p:nvPr>
        </p:nvSpPr>
        <p:spPr/>
        <p:txBody>
          <a:bodyPr/>
          <a:lstStyle/>
          <a:p>
            <a:pPr algn="ctr"/>
            <a:r>
              <a:rPr lang="tr-TR" dirty="0" smtClean="0"/>
              <a:t>Dengeleme </a:t>
            </a:r>
            <a:endParaRPr lang="tr-TR" dirty="0"/>
          </a:p>
        </p:txBody>
      </p:sp>
      <p:grpSp>
        <p:nvGrpSpPr>
          <p:cNvPr id="22530" name="Group 91"/>
          <p:cNvGrpSpPr>
            <a:grpSpLocks/>
          </p:cNvGrpSpPr>
          <p:nvPr/>
        </p:nvGrpSpPr>
        <p:grpSpPr bwMode="auto">
          <a:xfrm>
            <a:off x="2051720" y="3933056"/>
            <a:ext cx="5375275" cy="2205980"/>
            <a:chOff x="2640" y="5807"/>
            <a:chExt cx="8336" cy="2320"/>
          </a:xfrm>
        </p:grpSpPr>
        <p:sp>
          <p:nvSpPr>
            <p:cNvPr id="11" name="Text Box 46"/>
            <p:cNvSpPr txBox="1">
              <a:spLocks noChangeArrowheads="1"/>
            </p:cNvSpPr>
            <p:nvPr/>
          </p:nvSpPr>
          <p:spPr bwMode="auto">
            <a:xfrm>
              <a:off x="2640" y="7027"/>
              <a:ext cx="952" cy="576"/>
            </a:xfrm>
            <a:prstGeom prst="rect">
              <a:avLst/>
            </a:prstGeom>
            <a:solidFill>
              <a:srgbClr val="FFFFFF"/>
            </a:solid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vert="horz" wrap="square" lIns="91440" tIns="45720" rIns="91440" bIns="45720" numCol="1" anchor="t"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tr-TR" sz="800" b="0" i="0" u="none" strike="noStrike" cap="none" normalizeH="0" baseline="0" smtClean="0">
                  <a:ln>
                    <a:noFill/>
                  </a:ln>
                  <a:solidFill>
                    <a:schemeClr val="tx1"/>
                  </a:solidFill>
                  <a:effectLst/>
                  <a:latin typeface="Calibri" pitchFamily="34" charset="0"/>
                  <a:cs typeface="Arial" pitchFamily="34" charset="0"/>
                </a:rPr>
                <a:t>Denge</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47"/>
            <p:cNvSpPr txBox="1">
              <a:spLocks noChangeArrowheads="1"/>
            </p:cNvSpPr>
            <p:nvPr/>
          </p:nvSpPr>
          <p:spPr bwMode="auto">
            <a:xfrm>
              <a:off x="4050" y="5807"/>
              <a:ext cx="1301" cy="582"/>
            </a:xfrm>
            <a:prstGeom prst="rect">
              <a:avLst/>
            </a:prstGeom>
            <a:solidFill>
              <a:srgbClr val="FFFFFF"/>
            </a:solid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vert="horz" wrap="square" lIns="91440" tIns="45720" rIns="91440" bIns="45720" numCol="1" anchor="t"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tr-TR" sz="800" b="0" i="0" u="none" strike="noStrike" cap="none" normalizeH="0" baseline="0" smtClean="0">
                  <a:ln>
                    <a:noFill/>
                  </a:ln>
                  <a:solidFill>
                    <a:schemeClr val="tx1"/>
                  </a:solidFill>
                  <a:effectLst/>
                  <a:latin typeface="Calibri" pitchFamily="34" charset="0"/>
                  <a:cs typeface="Arial" pitchFamily="34" charset="0"/>
                </a:rPr>
                <a:t>Karşılaşılan</a:t>
              </a:r>
              <a:r>
                <a:rPr kumimoji="0" lang="tr-TR" sz="1100" b="0" i="0" u="none" strike="noStrike" cap="none" normalizeH="0" baseline="0" smtClean="0">
                  <a:ln>
                    <a:noFill/>
                  </a:ln>
                  <a:solidFill>
                    <a:schemeClr val="tx1"/>
                  </a:solidFill>
                  <a:effectLst/>
                  <a:latin typeface="Calibri" pitchFamily="34" charset="0"/>
                  <a:cs typeface="Arial" pitchFamily="34" charset="0"/>
                </a:rPr>
                <a:t> </a:t>
              </a:r>
              <a:r>
                <a:rPr kumimoji="0" lang="tr-TR" sz="800" b="0" i="0" u="none" strike="noStrike" cap="none" normalizeH="0" baseline="0" smtClean="0">
                  <a:ln>
                    <a:noFill/>
                  </a:ln>
                  <a:solidFill>
                    <a:schemeClr val="tx1"/>
                  </a:solidFill>
                  <a:effectLst/>
                  <a:latin typeface="Calibri" pitchFamily="34" charset="0"/>
                  <a:cs typeface="Arial" pitchFamily="34" charset="0"/>
                </a:rPr>
                <a:t>yeni durum</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48"/>
            <p:cNvSpPr txBox="1">
              <a:spLocks noChangeArrowheads="1"/>
            </p:cNvSpPr>
            <p:nvPr/>
          </p:nvSpPr>
          <p:spPr bwMode="auto">
            <a:xfrm>
              <a:off x="4135" y="7027"/>
              <a:ext cx="1309" cy="576"/>
            </a:xfrm>
            <a:prstGeom prst="rect">
              <a:avLst/>
            </a:prstGeom>
            <a:solidFill>
              <a:srgbClr val="FFFFFF"/>
            </a:solid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vert="horz" wrap="square" lIns="91440" tIns="45720" rIns="91440" bIns="45720" numCol="1" anchor="t"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tr-TR" sz="800" b="0" i="0" u="none" strike="noStrike" cap="none" normalizeH="0" baseline="0" smtClean="0">
                  <a:ln>
                    <a:noFill/>
                  </a:ln>
                  <a:solidFill>
                    <a:schemeClr val="tx1"/>
                  </a:solidFill>
                  <a:effectLst/>
                  <a:latin typeface="Calibri" pitchFamily="34" charset="0"/>
                  <a:cs typeface="Arial" pitchFamily="34" charset="0"/>
                </a:rPr>
                <a:t>Dengesizlik</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49"/>
            <p:cNvSpPr txBox="1">
              <a:spLocks noChangeArrowheads="1"/>
            </p:cNvSpPr>
            <p:nvPr/>
          </p:nvSpPr>
          <p:spPr bwMode="auto">
            <a:xfrm>
              <a:off x="5804" y="6945"/>
              <a:ext cx="1551" cy="684"/>
            </a:xfrm>
            <a:prstGeom prst="rect">
              <a:avLst/>
            </a:prstGeom>
            <a:solidFill>
              <a:srgbClr val="FFFFFF"/>
            </a:solid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vert="horz" wrap="square" lIns="91440" tIns="45720" rIns="91440" bIns="45720" numCol="1" anchor="t"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tr-TR" sz="800" b="0" i="0" u="none" strike="noStrike" cap="none" normalizeH="0" baseline="0" smtClean="0">
                  <a:ln>
                    <a:noFill/>
                  </a:ln>
                  <a:solidFill>
                    <a:schemeClr val="tx1"/>
                  </a:solidFill>
                  <a:effectLst/>
                  <a:latin typeface="Calibri" pitchFamily="34" charset="0"/>
                  <a:cs typeface="Arial" pitchFamily="34" charset="0"/>
                </a:rPr>
                <a:t>Uyum sağlama ihtiyacı</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50"/>
            <p:cNvSpPr txBox="1">
              <a:spLocks noChangeArrowheads="1"/>
            </p:cNvSpPr>
            <p:nvPr/>
          </p:nvSpPr>
          <p:spPr bwMode="auto">
            <a:xfrm>
              <a:off x="7719" y="6208"/>
              <a:ext cx="1492" cy="529"/>
            </a:xfrm>
            <a:prstGeom prst="rect">
              <a:avLst/>
            </a:prstGeom>
            <a:solidFill>
              <a:srgbClr val="FFFFFF"/>
            </a:solid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vert="horz" wrap="square" lIns="91440" tIns="45720" rIns="91440" bIns="45720" numCol="1" anchor="t"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tr-TR" sz="800" b="0" i="0" u="none" strike="noStrike" cap="none" normalizeH="0" baseline="0" smtClean="0">
                  <a:ln>
                    <a:noFill/>
                  </a:ln>
                  <a:solidFill>
                    <a:schemeClr val="tx1"/>
                  </a:solidFill>
                  <a:effectLst/>
                  <a:latin typeface="Calibri" pitchFamily="34" charset="0"/>
                  <a:cs typeface="Arial" pitchFamily="34" charset="0"/>
                </a:rPr>
                <a:t>Özümleme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51"/>
            <p:cNvSpPr txBox="1">
              <a:spLocks noChangeArrowheads="1"/>
            </p:cNvSpPr>
            <p:nvPr/>
          </p:nvSpPr>
          <p:spPr bwMode="auto">
            <a:xfrm>
              <a:off x="7807" y="7497"/>
              <a:ext cx="1257" cy="630"/>
            </a:xfrm>
            <a:prstGeom prst="rect">
              <a:avLst/>
            </a:prstGeom>
            <a:solidFill>
              <a:srgbClr val="FFFFFF"/>
            </a:solid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vert="horz" wrap="square" lIns="91440" tIns="45720" rIns="91440" bIns="45720" numCol="1" anchor="t"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tr-TR" sz="800" b="0" i="0" u="none" strike="noStrike" cap="none" normalizeH="0" baseline="0" smtClean="0">
                  <a:ln>
                    <a:noFill/>
                  </a:ln>
                  <a:solidFill>
                    <a:schemeClr val="tx1"/>
                  </a:solidFill>
                  <a:effectLst/>
                  <a:latin typeface="Calibri" pitchFamily="34" charset="0"/>
                  <a:cs typeface="Arial" pitchFamily="34" charset="0"/>
                </a:rPr>
                <a:t>Uyumsama</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 Box 52"/>
            <p:cNvSpPr txBox="1">
              <a:spLocks noChangeArrowheads="1"/>
            </p:cNvSpPr>
            <p:nvPr/>
          </p:nvSpPr>
          <p:spPr bwMode="auto">
            <a:xfrm>
              <a:off x="9616" y="7027"/>
              <a:ext cx="1360" cy="494"/>
            </a:xfrm>
            <a:prstGeom prst="rect">
              <a:avLst/>
            </a:prstGeom>
            <a:solidFill>
              <a:srgbClr val="FFFFFF"/>
            </a:solid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vert="horz" wrap="square" lIns="91440" tIns="45720" rIns="91440" bIns="45720" numCol="1" anchor="t"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tr-TR" sz="800" b="0" i="0" u="none" strike="noStrike" cap="none" normalizeH="0" baseline="0" smtClean="0">
                  <a:ln>
                    <a:noFill/>
                  </a:ln>
                  <a:solidFill>
                    <a:schemeClr val="tx1"/>
                  </a:solidFill>
                  <a:effectLst/>
                  <a:latin typeface="Calibri" pitchFamily="34" charset="0"/>
                  <a:cs typeface="Arial" pitchFamily="34" charset="0"/>
                </a:rPr>
                <a:t>Yeniden denge</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AutoShape 53"/>
            <p:cNvSpPr>
              <a:spLocks noChangeArrowheads="1"/>
            </p:cNvSpPr>
            <p:nvPr/>
          </p:nvSpPr>
          <p:spPr bwMode="auto">
            <a:xfrm>
              <a:off x="3632" y="7197"/>
              <a:ext cx="360" cy="180"/>
            </a:xfrm>
            <a:prstGeom prst="rightArrow">
              <a:avLst>
                <a:gd name="adj1" fmla="val 50000"/>
                <a:gd name="adj2" fmla="val 50000"/>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9" name="AutoShape 54"/>
            <p:cNvSpPr>
              <a:spLocks noChangeArrowheads="1"/>
            </p:cNvSpPr>
            <p:nvPr/>
          </p:nvSpPr>
          <p:spPr bwMode="auto">
            <a:xfrm>
              <a:off x="5444" y="7137"/>
              <a:ext cx="360" cy="180"/>
            </a:xfrm>
            <a:prstGeom prst="rightArrow">
              <a:avLst>
                <a:gd name="adj1" fmla="val 50000"/>
                <a:gd name="adj2" fmla="val 50000"/>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20" name="AutoShape 55"/>
            <p:cNvSpPr>
              <a:spLocks noChangeArrowheads="1"/>
            </p:cNvSpPr>
            <p:nvPr/>
          </p:nvSpPr>
          <p:spPr bwMode="auto">
            <a:xfrm>
              <a:off x="4591" y="6389"/>
              <a:ext cx="180" cy="540"/>
            </a:xfrm>
            <a:prstGeom prst="downArrow">
              <a:avLst>
                <a:gd name="adj1" fmla="val 50000"/>
                <a:gd name="adj2" fmla="val 75000"/>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21" name="AutoShape 56"/>
            <p:cNvSpPr>
              <a:spLocks noChangeArrowheads="1"/>
            </p:cNvSpPr>
            <p:nvPr/>
          </p:nvSpPr>
          <p:spPr bwMode="auto">
            <a:xfrm rot="-1900184">
              <a:off x="7179" y="6569"/>
              <a:ext cx="540" cy="360"/>
            </a:xfrm>
            <a:prstGeom prst="rightArrow">
              <a:avLst>
                <a:gd name="adj1" fmla="val 50000"/>
                <a:gd name="adj2" fmla="val 37500"/>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22" name="AutoShape 57"/>
            <p:cNvSpPr>
              <a:spLocks noChangeArrowheads="1"/>
            </p:cNvSpPr>
            <p:nvPr/>
          </p:nvSpPr>
          <p:spPr bwMode="auto">
            <a:xfrm rot="2495566">
              <a:off x="7267" y="7497"/>
              <a:ext cx="540" cy="360"/>
            </a:xfrm>
            <a:prstGeom prst="rightArrow">
              <a:avLst>
                <a:gd name="adj1" fmla="val 50000"/>
                <a:gd name="adj2" fmla="val 37500"/>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23" name="AutoShape 58"/>
            <p:cNvSpPr>
              <a:spLocks noChangeArrowheads="1"/>
            </p:cNvSpPr>
            <p:nvPr/>
          </p:nvSpPr>
          <p:spPr bwMode="auto">
            <a:xfrm rot="2245195">
              <a:off x="9211" y="6377"/>
              <a:ext cx="540" cy="360"/>
            </a:xfrm>
            <a:prstGeom prst="rightArrow">
              <a:avLst>
                <a:gd name="adj1" fmla="val 50000"/>
                <a:gd name="adj2" fmla="val 37500"/>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24" name="AutoShape 59"/>
            <p:cNvSpPr>
              <a:spLocks noChangeArrowheads="1"/>
            </p:cNvSpPr>
            <p:nvPr/>
          </p:nvSpPr>
          <p:spPr bwMode="auto">
            <a:xfrm rot="-2729387">
              <a:off x="9032" y="7625"/>
              <a:ext cx="615" cy="360"/>
            </a:xfrm>
            <a:prstGeom prst="rightArrow">
              <a:avLst>
                <a:gd name="adj1" fmla="val 50000"/>
                <a:gd name="adj2" fmla="val 42708"/>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grpSp>
    </p:spTree>
  </p:cSld>
  <p:clrMapOvr>
    <a:masterClrMapping/>
  </p:clrMapOvr>
  <p:transition>
    <p:blind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dirty="0"/>
          </a:p>
        </p:txBody>
      </p:sp>
      <p:graphicFrame>
        <p:nvGraphicFramePr>
          <p:cNvPr id="4" name="3 Tablo"/>
          <p:cNvGraphicFramePr>
            <a:graphicFrameLocks noGrp="1"/>
          </p:cNvGraphicFramePr>
          <p:nvPr/>
        </p:nvGraphicFramePr>
        <p:xfrm>
          <a:off x="1187623" y="1772814"/>
          <a:ext cx="6696744" cy="3528396"/>
        </p:xfrm>
        <a:graphic>
          <a:graphicData uri="http://schemas.openxmlformats.org/drawingml/2006/table">
            <a:tbl>
              <a:tblPr/>
              <a:tblGrid>
                <a:gridCol w="2232248"/>
                <a:gridCol w="2232248"/>
                <a:gridCol w="2232248"/>
              </a:tblGrid>
              <a:tr h="588066">
                <a:tc>
                  <a:txBody>
                    <a:bodyPr/>
                    <a:lstStyle/>
                    <a:p>
                      <a:pPr marR="179705" algn="ctr">
                        <a:spcAft>
                          <a:spcPts val="0"/>
                        </a:spcAft>
                      </a:pPr>
                      <a:r>
                        <a:rPr lang="tr-TR" sz="2800" b="1" i="1" dirty="0">
                          <a:latin typeface="Times New Roman"/>
                          <a:ea typeface="Times New Roman"/>
                          <a:cs typeface="Times New Roman"/>
                        </a:rPr>
                        <a:t>Kavramlar</a:t>
                      </a:r>
                      <a:endParaRPr lang="tr-TR" sz="2800" dirty="0">
                        <a:latin typeface="Times New Roman"/>
                        <a:ea typeface="Times New Roman"/>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2">
                  <a:txBody>
                    <a:bodyPr/>
                    <a:lstStyle/>
                    <a:p>
                      <a:pPr marR="179705" algn="ctr">
                        <a:spcAft>
                          <a:spcPts val="0"/>
                        </a:spcAft>
                      </a:pPr>
                      <a:r>
                        <a:rPr lang="tr-TR" sz="2800" b="1" i="1" dirty="0">
                          <a:latin typeface="Times New Roman"/>
                          <a:ea typeface="Times New Roman"/>
                          <a:cs typeface="Times New Roman"/>
                        </a:rPr>
                        <a:t>Alt Kavramlar</a:t>
                      </a:r>
                      <a:endParaRPr lang="tr-TR" sz="2800" dirty="0">
                        <a:latin typeface="Times New Roman"/>
                        <a:ea typeface="Times New Roman"/>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tr-TR"/>
                    </a:p>
                  </a:txBody>
                  <a:tcPr/>
                </a:tc>
              </a:tr>
              <a:tr h="588066">
                <a:tc>
                  <a:txBody>
                    <a:bodyPr/>
                    <a:lstStyle/>
                    <a:p>
                      <a:pPr marR="179705" algn="ctr">
                        <a:spcAft>
                          <a:spcPts val="0"/>
                        </a:spcAft>
                      </a:pPr>
                      <a:r>
                        <a:rPr lang="tr-TR" sz="2800">
                          <a:latin typeface="Times New Roman"/>
                          <a:ea typeface="Times New Roman"/>
                          <a:cs typeface="Times New Roman"/>
                        </a:rPr>
                        <a:t>Şema</a:t>
                      </a:r>
                    </a:p>
                  </a:txBody>
                  <a:tcPr marL="68580" marR="68580" marT="0" marB="0" anchor="ctr">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9705" algn="ctr">
                        <a:spcAft>
                          <a:spcPts val="0"/>
                        </a:spcAft>
                      </a:pPr>
                      <a:endParaRPr lang="tr-TR" sz="2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9705" algn="ctr">
                        <a:spcAft>
                          <a:spcPts val="0"/>
                        </a:spcAft>
                      </a:pPr>
                      <a:endParaRPr lang="tr-TR" sz="2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8066">
                <a:tc rowSpan="3">
                  <a:txBody>
                    <a:bodyPr/>
                    <a:lstStyle/>
                    <a:p>
                      <a:pPr marR="179705" algn="ctr">
                        <a:spcAft>
                          <a:spcPts val="0"/>
                        </a:spcAft>
                      </a:pPr>
                      <a:r>
                        <a:rPr lang="tr-TR" sz="2800">
                          <a:latin typeface="Times New Roman"/>
                          <a:ea typeface="Times New Roman"/>
                          <a:cs typeface="Times New Roman"/>
                        </a:rPr>
                        <a:t>Fonksiyonel Değişmezler</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R="179705" algn="ctr">
                        <a:spcAft>
                          <a:spcPts val="0"/>
                        </a:spcAft>
                      </a:pPr>
                      <a:r>
                        <a:rPr lang="tr-TR" sz="2800">
                          <a:latin typeface="Times New Roman"/>
                          <a:ea typeface="Times New Roman"/>
                          <a:cs typeface="Times New Roman"/>
                        </a:rPr>
                        <a:t>Uyum sağlama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9705" algn="ctr">
                        <a:spcAft>
                          <a:spcPts val="0"/>
                        </a:spcAft>
                      </a:pPr>
                      <a:r>
                        <a:rPr lang="tr-TR" sz="2800">
                          <a:latin typeface="Times New Roman"/>
                          <a:ea typeface="Times New Roman"/>
                          <a:cs typeface="Times New Roman"/>
                        </a:rPr>
                        <a:t>Özümseme</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8066">
                <a:tc vMerge="1">
                  <a:txBody>
                    <a:bodyPr/>
                    <a:lstStyle/>
                    <a:p>
                      <a:endParaRPr lang="tr-TR"/>
                    </a:p>
                  </a:txBody>
                  <a:tcPr/>
                </a:tc>
                <a:tc vMerge="1">
                  <a:txBody>
                    <a:bodyPr/>
                    <a:lstStyle/>
                    <a:p>
                      <a:endParaRPr lang="tr-TR"/>
                    </a:p>
                  </a:txBody>
                  <a:tcPr/>
                </a:tc>
                <a:tc>
                  <a:txBody>
                    <a:bodyPr/>
                    <a:lstStyle/>
                    <a:p>
                      <a:pPr marR="179705" algn="ctr">
                        <a:spcAft>
                          <a:spcPts val="0"/>
                        </a:spcAft>
                      </a:pPr>
                      <a:r>
                        <a:rPr lang="tr-TR" sz="2800">
                          <a:latin typeface="Times New Roman"/>
                          <a:ea typeface="Times New Roman"/>
                          <a:cs typeface="Times New Roman"/>
                        </a:rPr>
                        <a:t>Uyumsama</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8066">
                <a:tc vMerge="1">
                  <a:txBody>
                    <a:bodyPr/>
                    <a:lstStyle/>
                    <a:p>
                      <a:endParaRPr lang="tr-TR"/>
                    </a:p>
                  </a:txBody>
                  <a:tcPr/>
                </a:tc>
                <a:tc>
                  <a:txBody>
                    <a:bodyPr/>
                    <a:lstStyle/>
                    <a:p>
                      <a:pPr marR="179705" algn="ctr">
                        <a:spcAft>
                          <a:spcPts val="0"/>
                        </a:spcAft>
                      </a:pPr>
                      <a:r>
                        <a:rPr lang="tr-TR" sz="2800">
                          <a:latin typeface="Times New Roman"/>
                          <a:ea typeface="Times New Roman"/>
                          <a:cs typeface="Times New Roman"/>
                        </a:rPr>
                        <a:t>Örgütleme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9705" algn="ctr">
                        <a:spcAft>
                          <a:spcPts val="0"/>
                        </a:spcAft>
                      </a:pPr>
                      <a:endParaRPr lang="tr-TR" sz="2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8066">
                <a:tc>
                  <a:txBody>
                    <a:bodyPr/>
                    <a:lstStyle/>
                    <a:p>
                      <a:pPr marR="179705" algn="ctr">
                        <a:spcAft>
                          <a:spcPts val="0"/>
                        </a:spcAft>
                      </a:pPr>
                      <a:r>
                        <a:rPr lang="tr-TR" sz="2800">
                          <a:latin typeface="Times New Roman"/>
                          <a:ea typeface="Times New Roman"/>
                          <a:cs typeface="Times New Roman"/>
                        </a:rPr>
                        <a:t>Dengeleme</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R="179705" algn="ctr">
                        <a:spcAft>
                          <a:spcPts val="0"/>
                        </a:spcAft>
                      </a:pPr>
                      <a:endParaRPr lang="tr-TR" sz="2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R="179705" algn="ctr">
                        <a:spcAft>
                          <a:spcPts val="0"/>
                        </a:spcAft>
                      </a:pPr>
                      <a:endParaRPr lang="tr-TR" sz="2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ransition>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8229600" cy="2091688"/>
          </a:xfrm>
        </p:spPr>
        <p:txBody>
          <a:bodyPr>
            <a:normAutofit fontScale="85000" lnSpcReduction="20000"/>
          </a:bodyPr>
          <a:lstStyle/>
          <a:p>
            <a:pPr algn="just"/>
            <a:r>
              <a:rPr lang="tr-TR" b="1" dirty="0" smtClean="0"/>
              <a:t>Olgunlaşma:</a:t>
            </a:r>
            <a:r>
              <a:rPr lang="tr-TR" dirty="0" smtClean="0"/>
              <a:t> Olgunlaşma, organizmanın kendisinden beklenen işlevi doğuştan belirlenen bir plana göre, aşamalı bir şekilde yerine getirebilecek düzeye ulaşmasıdır.</a:t>
            </a:r>
            <a:r>
              <a:rPr lang="tr-TR" baseline="30000" dirty="0" smtClean="0"/>
              <a:t>18 </a:t>
            </a:r>
            <a:r>
              <a:rPr lang="tr-TR" dirty="0" smtClean="0"/>
              <a:t>Ayaklarımızın yürüyebilecek güce ulaşması, dil kasların konuşma için gerekli güce ulaşması vb. olgunlaşma için verilebilecek örneklerdir.</a:t>
            </a:r>
          </a:p>
          <a:p>
            <a:pPr algn="just"/>
            <a:endParaRPr lang="tr-TR" dirty="0"/>
          </a:p>
        </p:txBody>
      </p:sp>
      <p:sp>
        <p:nvSpPr>
          <p:cNvPr id="3" name="2 Başlık"/>
          <p:cNvSpPr>
            <a:spLocks noGrp="1"/>
          </p:cNvSpPr>
          <p:nvPr>
            <p:ph type="title"/>
          </p:nvPr>
        </p:nvSpPr>
        <p:spPr/>
        <p:txBody>
          <a:bodyPr>
            <a:normAutofit fontScale="90000"/>
          </a:bodyPr>
          <a:lstStyle/>
          <a:p>
            <a:r>
              <a:rPr lang="tr-TR" dirty="0" smtClean="0"/>
              <a:t>Bilişsel Gelişimi Etkileyen Faktörler</a:t>
            </a:r>
            <a:endParaRPr lang="tr-TR" dirty="0"/>
          </a:p>
        </p:txBody>
      </p:sp>
      <p:graphicFrame>
        <p:nvGraphicFramePr>
          <p:cNvPr id="4" name="3 Tablo"/>
          <p:cNvGraphicFramePr>
            <a:graphicFrameLocks noGrp="1"/>
          </p:cNvGraphicFramePr>
          <p:nvPr/>
        </p:nvGraphicFramePr>
        <p:xfrm>
          <a:off x="827584" y="3573016"/>
          <a:ext cx="4118610" cy="1368152"/>
        </p:xfrm>
        <a:graphic>
          <a:graphicData uri="http://schemas.openxmlformats.org/drawingml/2006/table">
            <a:tbl>
              <a:tblPr/>
              <a:tblGrid>
                <a:gridCol w="4118610"/>
              </a:tblGrid>
              <a:tr h="1368152">
                <a:tc>
                  <a:txBody>
                    <a:bodyPr/>
                    <a:lstStyle/>
                    <a:p>
                      <a:pPr marR="179705" algn="just">
                        <a:spcAft>
                          <a:spcPts val="0"/>
                        </a:spcAft>
                      </a:pPr>
                      <a:r>
                        <a:rPr lang="tr-TR" sz="2000" i="1" dirty="0">
                          <a:latin typeface="Times New Roman"/>
                          <a:ea typeface="Times New Roman"/>
                          <a:cs typeface="Times New Roman"/>
                        </a:rPr>
                        <a:t>Örnek: El kasları olgunlaşamayan bebek, yakalama ya da atma şemasını kullanamaz ve buna bağlı şema oluşumu engellenir. </a:t>
                      </a:r>
                      <a:endParaRPr lang="tr-TR" sz="2000" dirty="0">
                        <a:latin typeface="Times New Roman"/>
                        <a:ea typeface="Times New Roman"/>
                        <a:cs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solidFill>
                      <a:srgbClr val="F2F2F2"/>
                    </a:solidFill>
                  </a:tcPr>
                </a:tc>
              </a:tr>
            </a:tbl>
          </a:graphicData>
        </a:graphic>
      </p:graphicFrame>
      <p:pic>
        <p:nvPicPr>
          <p:cNvPr id="24577" name="Resim 9" descr="C:\Users\mehmet\Desktop\piaget\imagesss.jpg"/>
          <p:cNvPicPr>
            <a:picLocks noChangeAspect="1" noChangeArrowheads="1"/>
          </p:cNvPicPr>
          <p:nvPr/>
        </p:nvPicPr>
        <p:blipFill>
          <a:blip r:embed="rId2" cstate="print"/>
          <a:srcRect/>
          <a:stretch>
            <a:fillRect/>
          </a:stretch>
        </p:blipFill>
        <p:spPr bwMode="auto">
          <a:xfrm>
            <a:off x="6156176" y="3429000"/>
            <a:ext cx="1328738" cy="16462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059832" y="1481329"/>
            <a:ext cx="5626968" cy="2451728"/>
          </a:xfrm>
        </p:spPr>
        <p:txBody>
          <a:bodyPr>
            <a:normAutofit fontScale="77500" lnSpcReduction="20000"/>
          </a:bodyPr>
          <a:lstStyle/>
          <a:p>
            <a:pPr algn="just"/>
            <a:r>
              <a:rPr lang="tr-TR" b="1" dirty="0" smtClean="0"/>
              <a:t>Yaşantı (Deneyim):</a:t>
            </a:r>
            <a:r>
              <a:rPr lang="tr-TR" dirty="0" smtClean="0"/>
              <a:t>  Bilişsel gelişimi etkileyen önemli unsurlardan biri de yaşantı ya da aktif deneyimdir. Yaşantı, herhangi bir davranışı bireye kazandırmak ya da bir davranışı bireyin kazanması için o davranışın uyaranları ile bireyin etkileşime girmesi ve sonrasında bireyde bu bağlamda izler bırakmasıdır.</a:t>
            </a:r>
          </a:p>
          <a:p>
            <a:pPr algn="just">
              <a:buNone/>
            </a:pPr>
            <a:endParaRPr lang="tr-TR" dirty="0"/>
          </a:p>
        </p:txBody>
      </p:sp>
      <p:sp>
        <p:nvSpPr>
          <p:cNvPr id="3" name="2 Başlık"/>
          <p:cNvSpPr>
            <a:spLocks noGrp="1"/>
          </p:cNvSpPr>
          <p:nvPr>
            <p:ph type="title"/>
          </p:nvPr>
        </p:nvSpPr>
        <p:spPr/>
        <p:txBody>
          <a:bodyPr>
            <a:normAutofit fontScale="90000"/>
          </a:bodyPr>
          <a:lstStyle/>
          <a:p>
            <a:r>
              <a:rPr lang="tr-TR" dirty="0" smtClean="0"/>
              <a:t>Bilişsel Gelişimi Etkileyen Faktörler</a:t>
            </a:r>
            <a:endParaRPr lang="tr-TR" dirty="0"/>
          </a:p>
        </p:txBody>
      </p:sp>
      <p:pic>
        <p:nvPicPr>
          <p:cNvPr id="25602" name="Resim 8" descr="C:\Users\mehmet\Desktop\piaget\images5.jpg"/>
          <p:cNvPicPr>
            <a:picLocks noChangeAspect="1" noChangeArrowheads="1"/>
          </p:cNvPicPr>
          <p:nvPr/>
        </p:nvPicPr>
        <p:blipFill>
          <a:blip r:embed="rId2" cstate="print"/>
          <a:srcRect/>
          <a:stretch>
            <a:fillRect/>
          </a:stretch>
        </p:blipFill>
        <p:spPr bwMode="auto">
          <a:xfrm>
            <a:off x="755576" y="1484784"/>
            <a:ext cx="2304256" cy="2232248"/>
          </a:xfrm>
          <a:prstGeom prst="rect">
            <a:avLst/>
          </a:prstGeom>
          <a:noFill/>
          <a:ln w="9525">
            <a:noFill/>
            <a:miter lim="800000"/>
            <a:headEnd/>
            <a:tailEnd/>
          </a:ln>
        </p:spPr>
      </p:pic>
      <p:graphicFrame>
        <p:nvGraphicFramePr>
          <p:cNvPr id="5" name="4 Tablo"/>
          <p:cNvGraphicFramePr>
            <a:graphicFrameLocks noGrp="1"/>
          </p:cNvGraphicFramePr>
          <p:nvPr/>
        </p:nvGraphicFramePr>
        <p:xfrm>
          <a:off x="3563888" y="4293096"/>
          <a:ext cx="4896544" cy="1524000"/>
        </p:xfrm>
        <a:graphic>
          <a:graphicData uri="http://schemas.openxmlformats.org/drawingml/2006/table">
            <a:tbl>
              <a:tblPr/>
              <a:tblGrid>
                <a:gridCol w="4896544"/>
              </a:tblGrid>
              <a:tr h="1152128">
                <a:tc>
                  <a:txBody>
                    <a:bodyPr/>
                    <a:lstStyle/>
                    <a:p>
                      <a:pPr marR="179705" algn="just">
                        <a:spcAft>
                          <a:spcPts val="0"/>
                        </a:spcAft>
                      </a:pPr>
                      <a:r>
                        <a:rPr lang="tr-TR" sz="2000" i="1" dirty="0">
                          <a:latin typeface="Times New Roman"/>
                          <a:ea typeface="Times New Roman"/>
                          <a:cs typeface="Times New Roman"/>
                        </a:rPr>
                        <a:t>Örnek: Dört işlemi öğrenmek için bireyin, dört işlemle ilgili uyaranlarla (sayılar, semboller, kurallar) etkileşime girmesi ve sonrasında zihinde dört işleme ilişkin izlerin kalmasıdır. </a:t>
                      </a:r>
                      <a:endParaRPr lang="tr-TR" sz="2000" dirty="0">
                        <a:latin typeface="Times New Roman"/>
                        <a:ea typeface="Times New Roman"/>
                        <a:cs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solidFill>
                      <a:srgbClr val="F2F2F2"/>
                    </a:solidFill>
                  </a:tcPr>
                </a:tc>
              </a:tr>
            </a:tbl>
          </a:graphicData>
        </a:graphic>
      </p:graphicFrame>
    </p:spTree>
  </p:cSld>
  <p:clrMapOvr>
    <a:masterClrMapping/>
  </p:clrMapOvr>
  <p:transition>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8229600" cy="2091687"/>
          </a:xfrm>
        </p:spPr>
        <p:txBody>
          <a:bodyPr>
            <a:normAutofit fontScale="77500" lnSpcReduction="20000"/>
          </a:bodyPr>
          <a:lstStyle/>
          <a:p>
            <a:pPr algn="just"/>
            <a:r>
              <a:rPr lang="tr-TR" b="1" dirty="0" smtClean="0"/>
              <a:t>Sosyal Geçiş (Kültürel, Toplumsal Aktarım):</a:t>
            </a:r>
            <a:r>
              <a:rPr lang="tr-TR" dirty="0" smtClean="0"/>
              <a:t> İçinde bulunulan toplum da bireyin bilişsel gelişimini etkilemektedir. Kültürler, bireylerin zihinlerini nasıl kullanacakları üzerinde gerek davranış kalıpları, gerekse dil aracılığı ile belirlemede bulunmaktadır.</a:t>
            </a:r>
            <a:r>
              <a:rPr lang="tr-TR" baseline="30000" dirty="0" smtClean="0"/>
              <a:t>19 </a:t>
            </a:r>
            <a:r>
              <a:rPr lang="tr-TR" dirty="0" smtClean="0"/>
              <a:t>Ayrıca kültür, kendisinde hazır olan bilgiyi bireyin gelişimi sırasında yaşantı yoluyla bireye aktarmaktadır. </a:t>
            </a:r>
          </a:p>
          <a:p>
            <a:pPr algn="just"/>
            <a:endParaRPr lang="tr-TR" dirty="0"/>
          </a:p>
        </p:txBody>
      </p:sp>
      <p:sp>
        <p:nvSpPr>
          <p:cNvPr id="3" name="2 Başlık"/>
          <p:cNvSpPr>
            <a:spLocks noGrp="1"/>
          </p:cNvSpPr>
          <p:nvPr>
            <p:ph type="title"/>
          </p:nvPr>
        </p:nvSpPr>
        <p:spPr/>
        <p:txBody>
          <a:bodyPr>
            <a:normAutofit fontScale="90000"/>
          </a:bodyPr>
          <a:lstStyle/>
          <a:p>
            <a:r>
              <a:rPr lang="tr-TR" dirty="0" smtClean="0"/>
              <a:t>Bilişsel Gelişimi Etkileyen Faktörler</a:t>
            </a:r>
            <a:endParaRPr lang="tr-TR" dirty="0"/>
          </a:p>
        </p:txBody>
      </p:sp>
      <p:pic>
        <p:nvPicPr>
          <p:cNvPr id="26626" name="Resim 10" descr="C:\Users\mehmet\Desktop\images8.jpg"/>
          <p:cNvPicPr>
            <a:picLocks noChangeAspect="1" noChangeArrowheads="1"/>
          </p:cNvPicPr>
          <p:nvPr/>
        </p:nvPicPr>
        <p:blipFill>
          <a:blip r:embed="rId2" cstate="print"/>
          <a:srcRect/>
          <a:stretch>
            <a:fillRect/>
          </a:stretch>
        </p:blipFill>
        <p:spPr bwMode="auto">
          <a:xfrm>
            <a:off x="539552" y="3429000"/>
            <a:ext cx="2808312" cy="2520280"/>
          </a:xfrm>
          <a:prstGeom prst="rect">
            <a:avLst/>
          </a:prstGeom>
          <a:noFill/>
          <a:ln w="9525">
            <a:noFill/>
            <a:miter lim="800000"/>
            <a:headEnd/>
            <a:tailEnd/>
          </a:ln>
        </p:spPr>
      </p:pic>
      <p:graphicFrame>
        <p:nvGraphicFramePr>
          <p:cNvPr id="5" name="4 Tablo"/>
          <p:cNvGraphicFramePr>
            <a:graphicFrameLocks noGrp="1"/>
          </p:cNvGraphicFramePr>
          <p:nvPr/>
        </p:nvGraphicFramePr>
        <p:xfrm>
          <a:off x="4716016" y="3501008"/>
          <a:ext cx="3912235" cy="1828800"/>
        </p:xfrm>
        <a:graphic>
          <a:graphicData uri="http://schemas.openxmlformats.org/drawingml/2006/table">
            <a:tbl>
              <a:tblPr/>
              <a:tblGrid>
                <a:gridCol w="3912235"/>
              </a:tblGrid>
              <a:tr h="320040">
                <a:tc>
                  <a:txBody>
                    <a:bodyPr/>
                    <a:lstStyle/>
                    <a:p>
                      <a:pPr marR="179705" algn="just">
                        <a:spcAft>
                          <a:spcPts val="0"/>
                        </a:spcAft>
                      </a:pPr>
                      <a:r>
                        <a:rPr lang="tr-TR" sz="2000" i="1" dirty="0">
                          <a:latin typeface="Times New Roman"/>
                          <a:ea typeface="Times New Roman"/>
                          <a:cs typeface="Times New Roman"/>
                        </a:rPr>
                        <a:t>Örnek: Ege Bölgesinde büyüyen bir kişinin, sebze yemekleri konusunda çok fazla bilgiye ya da bu konuda şema sayısına sahip olmasını kültürel aktarımla açıklayabiliriz.</a:t>
                      </a:r>
                      <a:endParaRPr lang="tr-TR" sz="2000" dirty="0">
                        <a:latin typeface="Times New Roman"/>
                        <a:ea typeface="Times New Roman"/>
                        <a:cs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solidFill>
                      <a:srgbClr val="F2F2F2"/>
                    </a:solidFill>
                  </a:tcPr>
                </a:tc>
              </a:tr>
            </a:tbl>
          </a:graphicData>
        </a:graphic>
      </p:graphicFrame>
    </p:spTree>
  </p:cSld>
  <p:clrMapOvr>
    <a:masterClrMapping/>
  </p:clrMapOvr>
  <p:transition>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8229600" cy="2379720"/>
          </a:xfrm>
        </p:spPr>
        <p:txBody>
          <a:bodyPr/>
          <a:lstStyle/>
          <a:p>
            <a:pPr algn="just"/>
            <a:r>
              <a:rPr lang="tr-TR" b="1" dirty="0" smtClean="0"/>
              <a:t>Dengeleme:</a:t>
            </a:r>
            <a:r>
              <a:rPr lang="tr-TR" dirty="0" smtClean="0"/>
              <a:t> Dengeleme, bireyin yeni karşılaştığı bir durumla, kendisinde var olan bilgi ve deneyimleri arasında denge kurmak için yaptığı zihinsel işlemler olarak bilinmektedir. </a:t>
            </a:r>
            <a:endParaRPr lang="tr-TR" dirty="0"/>
          </a:p>
        </p:txBody>
      </p:sp>
      <p:sp>
        <p:nvSpPr>
          <p:cNvPr id="3" name="2 Başlık"/>
          <p:cNvSpPr>
            <a:spLocks noGrp="1"/>
          </p:cNvSpPr>
          <p:nvPr>
            <p:ph type="title"/>
          </p:nvPr>
        </p:nvSpPr>
        <p:spPr/>
        <p:txBody>
          <a:bodyPr>
            <a:normAutofit fontScale="90000"/>
          </a:bodyPr>
          <a:lstStyle/>
          <a:p>
            <a:r>
              <a:rPr lang="tr-TR" dirty="0" smtClean="0"/>
              <a:t>Bilişsel Gelişimi Etkileyen Faktörler</a:t>
            </a:r>
            <a:endParaRPr lang="tr-TR" dirty="0"/>
          </a:p>
        </p:txBody>
      </p:sp>
    </p:spTree>
  </p:cSld>
  <p:clrMapOvr>
    <a:masterClrMapping/>
  </p:clrMapOvr>
  <p:transition>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95536" y="3717032"/>
            <a:ext cx="8229600" cy="3877891"/>
          </a:xfrm>
        </p:spPr>
        <p:txBody>
          <a:bodyPr/>
          <a:lstStyle/>
          <a:p>
            <a:pPr lvl="0"/>
            <a:r>
              <a:rPr lang="tr-TR" dirty="0" smtClean="0"/>
              <a:t>Duyusal-motor evre (0-2yaş)</a:t>
            </a:r>
          </a:p>
          <a:p>
            <a:pPr lvl="0"/>
            <a:r>
              <a:rPr lang="tr-TR" dirty="0" smtClean="0"/>
              <a:t>İşlem öncesi evre (2-7 yaş)</a:t>
            </a:r>
          </a:p>
          <a:p>
            <a:pPr lvl="0"/>
            <a:r>
              <a:rPr lang="tr-TR" dirty="0" smtClean="0"/>
              <a:t>İşlem (somut) evresi (7-11 yaş)</a:t>
            </a:r>
          </a:p>
          <a:p>
            <a:pPr lvl="0"/>
            <a:r>
              <a:rPr lang="tr-TR" dirty="0" smtClean="0"/>
              <a:t>İşlem sonrası (soyut işlemler) evre (11-18 yaş).</a:t>
            </a:r>
            <a:r>
              <a:rPr lang="tr-TR" baseline="30000" dirty="0" smtClean="0"/>
              <a:t> </a:t>
            </a:r>
            <a:endParaRPr lang="tr-TR" dirty="0" smtClean="0"/>
          </a:p>
          <a:p>
            <a:endParaRPr lang="tr-TR" dirty="0"/>
          </a:p>
        </p:txBody>
      </p:sp>
      <p:sp>
        <p:nvSpPr>
          <p:cNvPr id="3" name="2 Başlık"/>
          <p:cNvSpPr>
            <a:spLocks noGrp="1"/>
          </p:cNvSpPr>
          <p:nvPr>
            <p:ph type="title"/>
          </p:nvPr>
        </p:nvSpPr>
        <p:spPr/>
        <p:txBody>
          <a:bodyPr/>
          <a:lstStyle/>
          <a:p>
            <a:pPr algn="ctr"/>
            <a:r>
              <a:rPr lang="tr-TR" dirty="0" smtClean="0"/>
              <a:t>Bilişsel Gelişim Evreleri</a:t>
            </a:r>
            <a:endParaRPr lang="tr-TR" dirty="0"/>
          </a:p>
        </p:txBody>
      </p:sp>
      <p:pic>
        <p:nvPicPr>
          <p:cNvPr id="28674" name="Picture 2" descr="http://img03.blogcu.com/images/a/r/a/araf2011/462b3042dd14af9dd773dd8c1b21aab3_1299742906.jpg">
            <a:hlinkClick r:id="rId2"/>
          </p:cNvPr>
          <p:cNvPicPr>
            <a:picLocks noChangeAspect="1" noChangeArrowheads="1"/>
          </p:cNvPicPr>
          <p:nvPr/>
        </p:nvPicPr>
        <p:blipFill>
          <a:blip r:embed="rId3" cstate="print"/>
          <a:srcRect/>
          <a:stretch>
            <a:fillRect/>
          </a:stretch>
        </p:blipFill>
        <p:spPr bwMode="auto">
          <a:xfrm>
            <a:off x="1043608" y="1268760"/>
            <a:ext cx="6810375" cy="2327921"/>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131840" y="1481329"/>
            <a:ext cx="5554960" cy="2379719"/>
          </a:xfrm>
        </p:spPr>
        <p:txBody>
          <a:bodyPr>
            <a:normAutofit fontScale="85000" lnSpcReduction="20000"/>
          </a:bodyPr>
          <a:lstStyle/>
          <a:p>
            <a:pPr algn="just"/>
            <a:r>
              <a:rPr lang="tr-TR" b="1" i="1" dirty="0" smtClean="0"/>
              <a:t>Basit Refleksler (0-1 Ay): </a:t>
            </a:r>
            <a:r>
              <a:rPr lang="tr-TR" dirty="0" smtClean="0"/>
              <a:t>Duyusal-motor evrenin ilk aşaması olarak bilinen bu evrede, bebekler doğuştan getirdikleri refleksleri kullanır ve onlar üzerinde de­netim kazanırlar.</a:t>
            </a:r>
            <a:r>
              <a:rPr lang="tr-TR" baseline="30000" dirty="0" smtClean="0"/>
              <a:t> 30</a:t>
            </a:r>
            <a:r>
              <a:rPr lang="tr-TR" dirty="0" smtClean="0"/>
              <a:t> Algılama ve eylem, “aranma olarak bilinen” ve “emme” gibi reflekslerle olmaktadır. </a:t>
            </a:r>
            <a:endParaRPr lang="tr-TR" dirty="0"/>
          </a:p>
        </p:txBody>
      </p:sp>
      <p:sp>
        <p:nvSpPr>
          <p:cNvPr id="3" name="2 Başlık"/>
          <p:cNvSpPr>
            <a:spLocks noGrp="1"/>
          </p:cNvSpPr>
          <p:nvPr>
            <p:ph type="title"/>
          </p:nvPr>
        </p:nvSpPr>
        <p:spPr/>
        <p:txBody>
          <a:bodyPr/>
          <a:lstStyle/>
          <a:p>
            <a:r>
              <a:rPr lang="tr-TR" dirty="0" smtClean="0"/>
              <a:t>Duyusal-Motor Evre (0-2 Yaş)</a:t>
            </a:r>
            <a:endParaRPr lang="tr-TR" dirty="0"/>
          </a:p>
        </p:txBody>
      </p:sp>
      <p:graphicFrame>
        <p:nvGraphicFramePr>
          <p:cNvPr id="4" name="3 Tablo"/>
          <p:cNvGraphicFramePr>
            <a:graphicFrameLocks noGrp="1"/>
          </p:cNvGraphicFramePr>
          <p:nvPr/>
        </p:nvGraphicFramePr>
        <p:xfrm>
          <a:off x="3707904" y="3789040"/>
          <a:ext cx="5064363" cy="2455168"/>
        </p:xfrm>
        <a:graphic>
          <a:graphicData uri="http://schemas.openxmlformats.org/drawingml/2006/table">
            <a:tbl>
              <a:tblPr/>
              <a:tblGrid>
                <a:gridCol w="5064363"/>
              </a:tblGrid>
              <a:tr h="2455168">
                <a:tc>
                  <a:txBody>
                    <a:bodyPr/>
                    <a:lstStyle/>
                    <a:p>
                      <a:pPr marR="179705" algn="just">
                        <a:spcAft>
                          <a:spcPts val="0"/>
                        </a:spcAft>
                      </a:pPr>
                      <a:r>
                        <a:rPr lang="tr-TR" sz="2000" i="1" dirty="0">
                          <a:latin typeface="Times New Roman"/>
                          <a:ea typeface="Times New Roman"/>
                        </a:rPr>
                        <a:t>Örnek: Bir bebeğin dudaklarına biberon ya da her hangi bir nesne dokundurulduğunda, onları hemen emmeye başlaması basit refleksler dönemine örnektir. Ya da bebeğin avuç içine parmağımızla dokunduğumuzda, parmağımızı yakalaması bu döneme örnek teşkil edebilir.    </a:t>
                      </a:r>
                      <a:endParaRPr lang="tr-TR" sz="2000" dirty="0">
                        <a:latin typeface="Times New Roman"/>
                        <a:ea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solidFill>
                      <a:srgbClr val="F2F2F2"/>
                    </a:solidFill>
                  </a:tcPr>
                </a:tc>
              </a:tr>
            </a:tbl>
          </a:graphicData>
        </a:graphic>
      </p:graphicFrame>
      <p:pic>
        <p:nvPicPr>
          <p:cNvPr id="29697" name="Resim 12" descr="C:\Users\mehmet\Desktop\ima.jpg"/>
          <p:cNvPicPr>
            <a:picLocks noChangeAspect="1" noChangeArrowheads="1"/>
          </p:cNvPicPr>
          <p:nvPr/>
        </p:nvPicPr>
        <p:blipFill>
          <a:blip r:embed="rId2" cstate="print"/>
          <a:srcRect/>
          <a:stretch>
            <a:fillRect/>
          </a:stretch>
        </p:blipFill>
        <p:spPr bwMode="auto">
          <a:xfrm>
            <a:off x="683568" y="2132856"/>
            <a:ext cx="2520280" cy="3312368"/>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5482952" cy="3027792"/>
          </a:xfrm>
        </p:spPr>
        <p:txBody>
          <a:bodyPr>
            <a:normAutofit fontScale="70000" lnSpcReduction="20000"/>
          </a:bodyPr>
          <a:lstStyle/>
          <a:p>
            <a:pPr algn="just"/>
            <a:r>
              <a:rPr lang="tr-TR" b="1" i="1" dirty="0" smtClean="0"/>
              <a:t>İlk Alışkanlıklar ve Birincil Döngüsel (</a:t>
            </a:r>
            <a:r>
              <a:rPr lang="tr-TR" b="1" i="1" dirty="0" err="1" smtClean="0"/>
              <a:t>Devinsel</a:t>
            </a:r>
            <a:r>
              <a:rPr lang="tr-TR" b="1" i="1" dirty="0" smtClean="0"/>
              <a:t>) Tepkiler (1-4. Aylar)</a:t>
            </a:r>
            <a:r>
              <a:rPr lang="tr-TR" dirty="0" smtClean="0"/>
              <a:t> İkinci evrede, alışkanlıklar ve birinci döngüsel tepkiler görülmektedir. Döngüsel tepki, tekrarlı davranışlar demektir. 1. döngüsel tepkiler, uyarıcılardan bağımsızlaşan refleks tekrarlı davranışlar olarak tanımlanabilir. Bebek bir davranışı rastlantısal olarak yaptığında, bu davranış ilgisini çekmişse, tekrarlamak ister. Fakat bu davranışlar bedenine yönelik davranışlardır.</a:t>
            </a:r>
            <a:endParaRPr lang="tr-TR" dirty="0"/>
          </a:p>
        </p:txBody>
      </p:sp>
      <p:sp>
        <p:nvSpPr>
          <p:cNvPr id="3" name="2 Başlık"/>
          <p:cNvSpPr>
            <a:spLocks noGrp="1"/>
          </p:cNvSpPr>
          <p:nvPr>
            <p:ph type="title"/>
          </p:nvPr>
        </p:nvSpPr>
        <p:spPr/>
        <p:txBody>
          <a:bodyPr/>
          <a:lstStyle/>
          <a:p>
            <a:r>
              <a:rPr lang="tr-TR" dirty="0" smtClean="0"/>
              <a:t>Duyusal-Motor Evre (0-2 Yaş)</a:t>
            </a:r>
            <a:endParaRPr lang="tr-TR" dirty="0"/>
          </a:p>
        </p:txBody>
      </p:sp>
      <p:pic>
        <p:nvPicPr>
          <p:cNvPr id="30722" name="Resim 11" descr="C:\Users\mehmet\Desktop\parmakemme.jpg"/>
          <p:cNvPicPr>
            <a:picLocks noChangeAspect="1" noChangeArrowheads="1"/>
          </p:cNvPicPr>
          <p:nvPr/>
        </p:nvPicPr>
        <p:blipFill>
          <a:blip r:embed="rId2" cstate="print"/>
          <a:srcRect/>
          <a:stretch>
            <a:fillRect/>
          </a:stretch>
        </p:blipFill>
        <p:spPr bwMode="auto">
          <a:xfrm>
            <a:off x="6012160" y="1556792"/>
            <a:ext cx="2304256" cy="2448272"/>
          </a:xfrm>
          <a:prstGeom prst="rect">
            <a:avLst/>
          </a:prstGeom>
          <a:noFill/>
          <a:ln w="9525">
            <a:noFill/>
            <a:miter lim="800000"/>
            <a:headEnd/>
            <a:tailEnd/>
          </a:ln>
        </p:spPr>
      </p:pic>
      <p:graphicFrame>
        <p:nvGraphicFramePr>
          <p:cNvPr id="5" name="4 Tablo"/>
          <p:cNvGraphicFramePr>
            <a:graphicFrameLocks noGrp="1"/>
          </p:cNvGraphicFramePr>
          <p:nvPr/>
        </p:nvGraphicFramePr>
        <p:xfrm>
          <a:off x="899592" y="4581128"/>
          <a:ext cx="7416824" cy="609600"/>
        </p:xfrm>
        <a:graphic>
          <a:graphicData uri="http://schemas.openxmlformats.org/drawingml/2006/table">
            <a:tbl>
              <a:tblPr/>
              <a:tblGrid>
                <a:gridCol w="7416824"/>
              </a:tblGrid>
              <a:tr h="320040">
                <a:tc>
                  <a:txBody>
                    <a:bodyPr/>
                    <a:lstStyle/>
                    <a:p>
                      <a:pPr marR="179705" algn="just">
                        <a:spcAft>
                          <a:spcPts val="0"/>
                        </a:spcAft>
                      </a:pPr>
                      <a:r>
                        <a:rPr lang="tr-TR" sz="2000" dirty="0">
                          <a:latin typeface="Times New Roman"/>
                          <a:ea typeface="Times New Roman"/>
                        </a:rPr>
                        <a:t>  </a:t>
                      </a:r>
                      <a:r>
                        <a:rPr lang="tr-TR" sz="2000" i="1" dirty="0">
                          <a:latin typeface="Times New Roman"/>
                          <a:ea typeface="Times New Roman"/>
                        </a:rPr>
                        <a:t>Örnek: Bir bebeğin, sürekli emme davranışı yapması ya da elini emmesi, avuçlarını açıp kapaması birincil döngüsel tepkilerdir.    </a:t>
                      </a:r>
                      <a:endParaRPr lang="tr-TR" sz="2000" dirty="0">
                        <a:latin typeface="Times New Roman"/>
                        <a:ea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8229600" cy="1371608"/>
          </a:xfrm>
        </p:spPr>
        <p:txBody>
          <a:bodyPr>
            <a:noAutofit/>
          </a:bodyPr>
          <a:lstStyle/>
          <a:p>
            <a:pPr algn="just"/>
            <a:r>
              <a:rPr lang="tr-TR" sz="2000" b="1" i="1" dirty="0" smtClean="0"/>
              <a:t>İkincil Döngüsel (</a:t>
            </a:r>
            <a:r>
              <a:rPr lang="tr-TR" sz="2000" b="1" i="1" dirty="0" err="1" smtClean="0"/>
              <a:t>Devinsel</a:t>
            </a:r>
            <a:r>
              <a:rPr lang="tr-TR" sz="2000" b="1" i="1" dirty="0" smtClean="0"/>
              <a:t>) Tepkiler (4-8 Ay): </a:t>
            </a:r>
            <a:r>
              <a:rPr lang="tr-TR" sz="2000" dirty="0" smtClean="0"/>
              <a:t>Bu evrede bebekler, tekrarlı davranışları kendisinin dışındaki nesnelere ya da uyarıcılara yönelik olmaya başlamıştır. </a:t>
            </a:r>
            <a:r>
              <a:rPr lang="tr-TR" sz="2000" dirty="0" err="1" smtClean="0"/>
              <a:t>Santrock’a</a:t>
            </a:r>
            <a:r>
              <a:rPr lang="tr-TR" sz="2000" dirty="0" smtClean="0"/>
              <a:t> göre, bebeğin şemaları, kasıtlı ya da amaca yönelik değildir; fakat şemaları sonuçları nedeniyle tekrarlanmaktadır. Bebek, tamamen tesadüf eseri olarak bir çıngırak sallayabilir. Bu davranışın sonunda bir haz almaya başlayan çocuk bunu tekrarlayabilir.</a:t>
            </a:r>
            <a:r>
              <a:rPr lang="tr-TR" sz="2000" baseline="30000" dirty="0" smtClean="0"/>
              <a:t> 33</a:t>
            </a:r>
            <a:endParaRPr lang="tr-TR" sz="2000" dirty="0"/>
          </a:p>
        </p:txBody>
      </p:sp>
      <p:sp>
        <p:nvSpPr>
          <p:cNvPr id="3" name="2 Başlık"/>
          <p:cNvSpPr>
            <a:spLocks noGrp="1"/>
          </p:cNvSpPr>
          <p:nvPr>
            <p:ph type="title"/>
          </p:nvPr>
        </p:nvSpPr>
        <p:spPr/>
        <p:txBody>
          <a:bodyPr/>
          <a:lstStyle/>
          <a:p>
            <a:r>
              <a:rPr lang="tr-TR" dirty="0" smtClean="0"/>
              <a:t>Duyusal-Motor Evre (0-2 Yaş)</a:t>
            </a:r>
            <a:endParaRPr lang="tr-TR" dirty="0"/>
          </a:p>
        </p:txBody>
      </p:sp>
      <p:pic>
        <p:nvPicPr>
          <p:cNvPr id="36865" name="Resim 14" descr="C:\Users\mehmet\Desktop\piaget\images4.jpg"/>
          <p:cNvPicPr>
            <a:picLocks noChangeAspect="1" noChangeArrowheads="1"/>
          </p:cNvPicPr>
          <p:nvPr/>
        </p:nvPicPr>
        <p:blipFill>
          <a:blip r:embed="rId2" cstate="print"/>
          <a:srcRect/>
          <a:stretch>
            <a:fillRect/>
          </a:stretch>
        </p:blipFill>
        <p:spPr bwMode="auto">
          <a:xfrm>
            <a:off x="3131840" y="3861048"/>
            <a:ext cx="3096344" cy="1474787"/>
          </a:xfrm>
          <a:prstGeom prst="rect">
            <a:avLst/>
          </a:prstGeom>
          <a:noFill/>
          <a:ln w="9525">
            <a:noFill/>
            <a:miter lim="800000"/>
            <a:headEnd/>
            <a:tailEnd/>
          </a:ln>
        </p:spPr>
      </p:pic>
      <p:graphicFrame>
        <p:nvGraphicFramePr>
          <p:cNvPr id="5" name="4 Tablo"/>
          <p:cNvGraphicFramePr>
            <a:graphicFrameLocks noGrp="1"/>
          </p:cNvGraphicFramePr>
          <p:nvPr/>
        </p:nvGraphicFramePr>
        <p:xfrm>
          <a:off x="1043608" y="4869160"/>
          <a:ext cx="7704856" cy="1219200"/>
        </p:xfrm>
        <a:graphic>
          <a:graphicData uri="http://schemas.openxmlformats.org/drawingml/2006/table">
            <a:tbl>
              <a:tblPr/>
              <a:tblGrid>
                <a:gridCol w="7704856"/>
              </a:tblGrid>
              <a:tr h="1080120">
                <a:tc>
                  <a:txBody>
                    <a:bodyPr/>
                    <a:lstStyle/>
                    <a:p>
                      <a:pPr marR="179705" algn="just">
                        <a:spcAft>
                          <a:spcPts val="0"/>
                        </a:spcAft>
                      </a:pPr>
                      <a:r>
                        <a:rPr lang="tr-TR" sz="2000" i="1" dirty="0">
                          <a:latin typeface="Times New Roman"/>
                          <a:ea typeface="Times New Roman"/>
                        </a:rPr>
                        <a:t>Örnek 1: </a:t>
                      </a:r>
                      <a:r>
                        <a:rPr lang="tr-TR" sz="2000" i="1" dirty="0" err="1">
                          <a:latin typeface="Times New Roman"/>
                          <a:ea typeface="Times New Roman"/>
                        </a:rPr>
                        <a:t>Piaget</a:t>
                      </a:r>
                      <a:r>
                        <a:rPr lang="tr-TR" sz="2000" i="1" dirty="0">
                          <a:latin typeface="Times New Roman"/>
                          <a:ea typeface="Times New Roman"/>
                        </a:rPr>
                        <a:t> (1952) 4 aylık bebeği olan </a:t>
                      </a:r>
                      <a:r>
                        <a:rPr lang="tr-TR" sz="2000" i="1" dirty="0" err="1">
                          <a:latin typeface="Times New Roman"/>
                          <a:ea typeface="Times New Roman"/>
                        </a:rPr>
                        <a:t>Laurent’in</a:t>
                      </a:r>
                      <a:r>
                        <a:rPr lang="tr-TR" sz="2000" i="1" dirty="0">
                          <a:latin typeface="Times New Roman"/>
                          <a:ea typeface="Times New Roman"/>
                        </a:rPr>
                        <a:t> karşısında, oyuncak bebekleri oynatmış. Onları elinden düşürdükten ve ilginç bir sallanma hareketinden sonra, </a:t>
                      </a:r>
                      <a:r>
                        <a:rPr lang="tr-TR" sz="2000" i="1" dirty="0" err="1">
                          <a:latin typeface="Times New Roman"/>
                          <a:ea typeface="Times New Roman"/>
                        </a:rPr>
                        <a:t>Laurent</a:t>
                      </a:r>
                      <a:r>
                        <a:rPr lang="tr-TR" sz="2000" i="1" dirty="0">
                          <a:latin typeface="Times New Roman"/>
                          <a:ea typeface="Times New Roman"/>
                        </a:rPr>
                        <a:t> bebeğe karşı “vurma” ve “çarpma” şemalarını kullanmaya başlamıştır.</a:t>
                      </a:r>
                      <a:r>
                        <a:rPr lang="tr-TR" sz="2000" baseline="30000" dirty="0">
                          <a:solidFill>
                            <a:srgbClr val="000000"/>
                          </a:solidFill>
                          <a:latin typeface="Times New Roman"/>
                          <a:ea typeface="Times New Roman"/>
                        </a:rPr>
                        <a:t> 35</a:t>
                      </a:r>
                      <a:r>
                        <a:rPr lang="tr-TR" sz="2000" i="1" dirty="0">
                          <a:latin typeface="Times New Roman"/>
                          <a:ea typeface="Times New Roman"/>
                        </a:rPr>
                        <a:t>    </a:t>
                      </a:r>
                      <a:endParaRPr lang="tr-TR" sz="2000" dirty="0">
                        <a:latin typeface="Times New Roman"/>
                        <a:ea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spTree>
  </p:cSld>
  <p:clrMapOvr>
    <a:masterClrMapping/>
  </p:clrMapOvr>
  <p:transition>
    <p:blind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196753"/>
            <a:ext cx="8229600" cy="4608512"/>
          </a:xfrm>
        </p:spPr>
        <p:txBody>
          <a:bodyPr>
            <a:noAutofit/>
          </a:bodyPr>
          <a:lstStyle/>
          <a:p>
            <a:pPr algn="just"/>
            <a:r>
              <a:rPr lang="tr-TR" sz="2000" dirty="0" smtClean="0"/>
              <a:t>Düşünme ile hemen hemen aynı anlama gelen biliş, insanların dünyayı anlamalarını ve öğrenmelerini içeren, zihinsel eylemlerdir. </a:t>
            </a:r>
          </a:p>
          <a:p>
            <a:pPr algn="just"/>
            <a:r>
              <a:rPr lang="tr-TR" sz="2000" dirty="0" smtClean="0"/>
              <a:t>Zihinsel süreç, ürün ya da eylemler; anlama, yorumlama, neden-sonuç ilişkisi kurma, analizler yapma, akıl yürütme, hatırlama, problem çözme gibi zihnin içinde </a:t>
            </a:r>
            <a:r>
              <a:rPr lang="tr-TR" sz="2000" dirty="0" err="1" smtClean="0"/>
              <a:t>süreçlenen</a:t>
            </a:r>
            <a:r>
              <a:rPr lang="tr-TR" sz="2000" dirty="0" smtClean="0"/>
              <a:t> eylemler ve faaliyetlerdir. </a:t>
            </a:r>
          </a:p>
          <a:p>
            <a:pPr algn="just"/>
            <a:r>
              <a:rPr lang="tr-TR" sz="2000" dirty="0" smtClean="0"/>
              <a:t>Bilişsel gelişim sürecinde, bilişsel eylemlerin, zihinsel ürünlerin, yapısı, niteliği, zenginliği, tutarlılığı, hızı, vb. nasıl olmaktadır? Bir bebeğin bilişsel kapasitesi, çocuk, ergen, yetişkin bilişsel kapasitesine doğru nasıl gelişmektedir? </a:t>
            </a:r>
          </a:p>
          <a:p>
            <a:pPr algn="just"/>
            <a:r>
              <a:rPr lang="tr-TR" sz="2000" dirty="0" smtClean="0"/>
              <a:t>Bu bağlamda çalışmaları olan en önemli kuramcılar </a:t>
            </a:r>
            <a:r>
              <a:rPr lang="tr-TR" sz="2000" b="1" dirty="0" smtClean="0"/>
              <a:t>Jean </a:t>
            </a:r>
            <a:r>
              <a:rPr lang="tr-TR" sz="2000" b="1" dirty="0" err="1" smtClean="0"/>
              <a:t>Piaget</a:t>
            </a:r>
            <a:r>
              <a:rPr lang="tr-TR" sz="2000" b="1" dirty="0" smtClean="0"/>
              <a:t> ve </a:t>
            </a:r>
            <a:r>
              <a:rPr lang="tr-TR" sz="2000" b="1" dirty="0" err="1" smtClean="0"/>
              <a:t>Lev</a:t>
            </a:r>
            <a:r>
              <a:rPr lang="tr-TR" sz="2000" b="1" dirty="0" smtClean="0"/>
              <a:t> </a:t>
            </a:r>
            <a:r>
              <a:rPr lang="tr-TR" sz="2000" b="1" dirty="0" err="1" smtClean="0"/>
              <a:t>Vygotsky’dir</a:t>
            </a:r>
            <a:r>
              <a:rPr lang="tr-TR" sz="2000" b="1" dirty="0" smtClean="0"/>
              <a:t>.</a:t>
            </a:r>
            <a:r>
              <a:rPr lang="tr-TR" sz="2000" dirty="0" smtClean="0"/>
              <a:t> Bu kuramcıların bilişsel gelişimi nasıl ele aldıkları aşağıda verilmiştir.</a:t>
            </a:r>
            <a:endParaRPr lang="tr-TR" sz="2000" dirty="0"/>
          </a:p>
        </p:txBody>
      </p:sp>
      <p:sp>
        <p:nvSpPr>
          <p:cNvPr id="3" name="2 Başlık"/>
          <p:cNvSpPr>
            <a:spLocks noGrp="1"/>
          </p:cNvSpPr>
          <p:nvPr>
            <p:ph type="title"/>
          </p:nvPr>
        </p:nvSpPr>
        <p:spPr/>
        <p:txBody>
          <a:bodyPr>
            <a:normAutofit/>
          </a:bodyPr>
          <a:lstStyle/>
          <a:p>
            <a:pPr algn="ctr"/>
            <a:r>
              <a:rPr lang="tr-TR" sz="4000" dirty="0" smtClean="0"/>
              <a:t>Bilişsel Gelişime Giriş</a:t>
            </a:r>
            <a:endParaRPr lang="tr-TR" sz="4000" dirty="0"/>
          </a:p>
        </p:txBody>
      </p:sp>
    </p:spTree>
  </p:cSld>
  <p:clrMapOvr>
    <a:masterClrMapping/>
  </p:clrMapOvr>
  <p:transition>
    <p:plu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95536" y="1268760"/>
            <a:ext cx="3744416" cy="3603856"/>
          </a:xfrm>
        </p:spPr>
        <p:txBody>
          <a:bodyPr>
            <a:noAutofit/>
          </a:bodyPr>
          <a:lstStyle/>
          <a:p>
            <a:pPr algn="just"/>
            <a:r>
              <a:rPr lang="tr-TR" sz="1800" b="1" i="1" dirty="0" smtClean="0"/>
              <a:t>İkincil Döngüsel Tepkilerin Koordinasyonu  (8-12 Ay):</a:t>
            </a:r>
            <a:r>
              <a:rPr lang="tr-TR" sz="1800" dirty="0" smtClean="0"/>
              <a:t>  Bu evrenin diğer bir ismi </a:t>
            </a:r>
            <a:r>
              <a:rPr lang="tr-TR" sz="1800" b="1" i="1" dirty="0" smtClean="0"/>
              <a:t>amaçlı davranışlar</a:t>
            </a:r>
            <a:r>
              <a:rPr lang="tr-TR" sz="1800" dirty="0" smtClean="0"/>
              <a:t> dönemidir. Bebekler görme ve dokunma duyuları ile el ve gözü koordine etmeye başlamışlardır. Aynı anda bir nesneye bakabilmekte ve onu tutabilmektedir ya da aynı anda çıngırak gibi bir oyuncağı görsel olarak dikkatlice gözden geçirebilir ve dokunarak o nesneyi inceleyebilirler. Koordinasyonlarla birlikte amaçlılıklar açığa çıkmaya başlamaktadır.</a:t>
            </a:r>
            <a:r>
              <a:rPr lang="tr-TR" sz="1800" baseline="30000" dirty="0" smtClean="0"/>
              <a:t> 36</a:t>
            </a:r>
            <a:endParaRPr lang="tr-TR" sz="1800" dirty="0"/>
          </a:p>
        </p:txBody>
      </p:sp>
      <p:sp>
        <p:nvSpPr>
          <p:cNvPr id="3" name="2 Başlık"/>
          <p:cNvSpPr>
            <a:spLocks noGrp="1"/>
          </p:cNvSpPr>
          <p:nvPr>
            <p:ph type="title"/>
          </p:nvPr>
        </p:nvSpPr>
        <p:spPr>
          <a:xfrm>
            <a:off x="457200" y="274638"/>
            <a:ext cx="8229600" cy="850106"/>
          </a:xfrm>
        </p:spPr>
        <p:txBody>
          <a:bodyPr/>
          <a:lstStyle/>
          <a:p>
            <a:r>
              <a:rPr lang="tr-TR" dirty="0" smtClean="0"/>
              <a:t>Duyusal-Motor Evre (0-2 Yaş)</a:t>
            </a:r>
            <a:endParaRPr lang="tr-TR" dirty="0"/>
          </a:p>
        </p:txBody>
      </p:sp>
      <p:pic>
        <p:nvPicPr>
          <p:cNvPr id="34817" name="Resim 18" descr="C:\Users\mehmet\Desktop\piaget\Resim1.jpg"/>
          <p:cNvPicPr>
            <a:picLocks noChangeAspect="1" noChangeArrowheads="1"/>
          </p:cNvPicPr>
          <p:nvPr/>
        </p:nvPicPr>
        <p:blipFill>
          <a:blip r:embed="rId2" cstate="print"/>
          <a:srcRect/>
          <a:stretch>
            <a:fillRect/>
          </a:stretch>
        </p:blipFill>
        <p:spPr bwMode="auto">
          <a:xfrm>
            <a:off x="4283968" y="1772816"/>
            <a:ext cx="2100263" cy="2448272"/>
          </a:xfrm>
          <a:prstGeom prst="rect">
            <a:avLst/>
          </a:prstGeom>
          <a:noFill/>
          <a:ln w="9525">
            <a:noFill/>
            <a:miter lim="800000"/>
            <a:headEnd/>
            <a:tailEnd/>
          </a:ln>
        </p:spPr>
      </p:pic>
      <p:graphicFrame>
        <p:nvGraphicFramePr>
          <p:cNvPr id="5" name="4 Tablo"/>
          <p:cNvGraphicFramePr>
            <a:graphicFrameLocks noGrp="1"/>
          </p:cNvGraphicFramePr>
          <p:nvPr/>
        </p:nvGraphicFramePr>
        <p:xfrm>
          <a:off x="6516216" y="1484784"/>
          <a:ext cx="2016224" cy="4663440"/>
        </p:xfrm>
        <a:graphic>
          <a:graphicData uri="http://schemas.openxmlformats.org/drawingml/2006/table">
            <a:tbl>
              <a:tblPr/>
              <a:tblGrid>
                <a:gridCol w="2016224"/>
              </a:tblGrid>
              <a:tr h="3816424">
                <a:tc>
                  <a:txBody>
                    <a:bodyPr/>
                    <a:lstStyle/>
                    <a:p>
                      <a:pPr marR="179705" algn="just">
                        <a:spcAft>
                          <a:spcPts val="0"/>
                        </a:spcAft>
                      </a:pPr>
                      <a:r>
                        <a:rPr lang="tr-TR" sz="1800" i="1" dirty="0">
                          <a:latin typeface="Times New Roman"/>
                          <a:ea typeface="Times New Roman"/>
                        </a:rPr>
                        <a:t>Örnek: Bebeklerin, uzağında duran oyuncağa ulaşmaya çalışması ya da  oyuncak sepetindeki oyuncaklardan her bir tanesine değil,  gözüne kestirdiği oyuncağa uzanmaya çalışması, amaçlı davranışlara örnektir.        </a:t>
                      </a:r>
                      <a:endParaRPr lang="tr-TR" sz="1800" dirty="0">
                        <a:latin typeface="Times New Roman"/>
                        <a:ea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spTree>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8229600" cy="1659639"/>
          </a:xfrm>
        </p:spPr>
        <p:txBody>
          <a:bodyPr>
            <a:noAutofit/>
          </a:bodyPr>
          <a:lstStyle/>
          <a:p>
            <a:pPr algn="just"/>
            <a:r>
              <a:rPr lang="tr-TR" sz="2000" b="1" i="1" dirty="0" smtClean="0"/>
              <a:t>Üçüncül Döngüsel (</a:t>
            </a:r>
            <a:r>
              <a:rPr lang="tr-TR" sz="2000" b="1" i="1" dirty="0" err="1" smtClean="0"/>
              <a:t>Devinsel</a:t>
            </a:r>
            <a:r>
              <a:rPr lang="tr-TR" sz="2000" b="1" i="1" dirty="0" smtClean="0"/>
              <a:t>) Tepkiler (12-18 Ay)</a:t>
            </a:r>
            <a:r>
              <a:rPr lang="tr-TR" sz="2000" b="1" dirty="0" smtClean="0"/>
              <a:t>:</a:t>
            </a:r>
            <a:r>
              <a:rPr lang="tr-TR" sz="2000" dirty="0" smtClean="0"/>
              <a:t> Üçüncül döngüsel tepkiler evresinde, tekrarlayan davranışlardan çok, uyarıcılara yeni edimlerde bulunulan bir evredir. </a:t>
            </a:r>
            <a:r>
              <a:rPr lang="tr-TR" sz="2000" b="1" dirty="0" smtClean="0"/>
              <a:t>Merak</a:t>
            </a:r>
            <a:r>
              <a:rPr lang="tr-TR" sz="2000" dirty="0" smtClean="0"/>
              <a:t> önemli bir şema haline gelmiştir. Bebekler nesnelere ya da uyarıcılara sürekli yeni şeyler yaparak ve sonuçlarını araştırarak, amaçlı olarak nesnelerdeki yeni olasılıkları keşfetmeye çalışırlar.</a:t>
            </a:r>
            <a:r>
              <a:rPr lang="tr-TR" sz="2000" baseline="30000" dirty="0" smtClean="0"/>
              <a:t> 38</a:t>
            </a:r>
            <a:r>
              <a:rPr lang="tr-TR" sz="2000" dirty="0" smtClean="0"/>
              <a:t>  Bu evrede bebek yeni amaçlarını gerçekleştirmek için </a:t>
            </a:r>
            <a:r>
              <a:rPr lang="tr-TR" sz="2000" b="1" dirty="0" smtClean="0"/>
              <a:t>deneme yanılma</a:t>
            </a:r>
            <a:r>
              <a:rPr lang="tr-TR" sz="2000" dirty="0" smtClean="0"/>
              <a:t> yolunu kullanırlar.</a:t>
            </a:r>
            <a:endParaRPr lang="tr-TR" sz="2000" dirty="0"/>
          </a:p>
        </p:txBody>
      </p:sp>
      <p:sp>
        <p:nvSpPr>
          <p:cNvPr id="3" name="2 Başlık"/>
          <p:cNvSpPr>
            <a:spLocks noGrp="1"/>
          </p:cNvSpPr>
          <p:nvPr>
            <p:ph type="title"/>
          </p:nvPr>
        </p:nvSpPr>
        <p:spPr/>
        <p:txBody>
          <a:bodyPr/>
          <a:lstStyle/>
          <a:p>
            <a:r>
              <a:rPr lang="tr-TR" dirty="0" smtClean="0"/>
              <a:t>Duyusal-Motor Evre (0-2 Yaş)</a:t>
            </a:r>
            <a:endParaRPr lang="tr-TR" dirty="0"/>
          </a:p>
        </p:txBody>
      </p:sp>
      <p:graphicFrame>
        <p:nvGraphicFramePr>
          <p:cNvPr id="4" name="3 Tablo"/>
          <p:cNvGraphicFramePr>
            <a:graphicFrameLocks noGrp="1"/>
          </p:cNvGraphicFramePr>
          <p:nvPr/>
        </p:nvGraphicFramePr>
        <p:xfrm>
          <a:off x="899592" y="4509120"/>
          <a:ext cx="7704856" cy="1524000"/>
        </p:xfrm>
        <a:graphic>
          <a:graphicData uri="http://schemas.openxmlformats.org/drawingml/2006/table">
            <a:tbl>
              <a:tblPr/>
              <a:tblGrid>
                <a:gridCol w="7704856"/>
              </a:tblGrid>
              <a:tr h="1080120">
                <a:tc>
                  <a:txBody>
                    <a:bodyPr/>
                    <a:lstStyle/>
                    <a:p>
                      <a:pPr marR="179705" algn="just">
                        <a:spcAft>
                          <a:spcPts val="0"/>
                        </a:spcAft>
                      </a:pPr>
                      <a:r>
                        <a:rPr lang="tr-TR" sz="2000" i="1" dirty="0">
                          <a:latin typeface="Times New Roman"/>
                          <a:ea typeface="Times New Roman"/>
                        </a:rPr>
                        <a:t>Örnek: Bir bebek, oyuncak sepetinden oyuncak arabasını almak istesin. Bebek oyuncak arabaya ulaşamayınca, ulaştığı bir oyuncağı kullanarak, oyuncak arabayı kendine geçmeye çalışması, bu yöntem de sonuç vermese oyuncak sepetini devirmesi üçüncü döngüsel tepkiye örnek oluşturabilir. </a:t>
                      </a:r>
                      <a:endParaRPr lang="tr-TR" sz="2000" dirty="0">
                        <a:latin typeface="Times New Roman"/>
                        <a:ea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spTree>
  </p:cSld>
  <p:clrMapOvr>
    <a:masterClrMapping/>
  </p:clrMapOvr>
  <p:transition>
    <p:zoom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8229600" cy="2667751"/>
          </a:xfrm>
        </p:spPr>
        <p:txBody>
          <a:bodyPr>
            <a:normAutofit fontScale="85000" lnSpcReduction="10000"/>
          </a:bodyPr>
          <a:lstStyle/>
          <a:p>
            <a:pPr algn="just"/>
            <a:r>
              <a:rPr lang="tr-TR" b="1" i="1" dirty="0" smtClean="0"/>
              <a:t>Şemaların İçselleştirilmesi (Düşüncenin Başlangıç, Zihinsel Temsil Dönemi) (18-24): </a:t>
            </a:r>
            <a:r>
              <a:rPr lang="tr-TR" dirty="0" smtClean="0"/>
              <a:t>Duyusal-motor dönemin son evresi olan bu evrede bebekler, basit sembolleri kullanma becerisi geliştirmektedirler. Bu durum </a:t>
            </a:r>
            <a:r>
              <a:rPr lang="tr-TR" b="1" i="1" dirty="0" smtClean="0"/>
              <a:t>sembolik</a:t>
            </a:r>
            <a:r>
              <a:rPr lang="tr-TR" i="1" dirty="0" smtClean="0"/>
              <a:t> ya da </a:t>
            </a:r>
            <a:r>
              <a:rPr lang="tr-TR" b="1" i="1" dirty="0" smtClean="0"/>
              <a:t>zihinsel temsil</a:t>
            </a:r>
            <a:r>
              <a:rPr lang="tr-TR" i="1" dirty="0" smtClean="0"/>
              <a:t> olarak da değerlendirilebilir. </a:t>
            </a:r>
            <a:r>
              <a:rPr lang="tr-TR" i="1" dirty="0" err="1" smtClean="0"/>
              <a:t>Piaget’ye</a:t>
            </a:r>
            <a:r>
              <a:rPr lang="tr-TR" i="1" dirty="0" smtClean="0"/>
              <a:t> göre </a:t>
            </a:r>
            <a:r>
              <a:rPr lang="tr-TR" b="1" i="1" dirty="0" smtClean="0"/>
              <a:t>bir sembol,</a:t>
            </a:r>
            <a:r>
              <a:rPr lang="tr-TR" dirty="0" smtClean="0"/>
              <a:t> bir olayı ya da durumu temsil eden içselleştirilmiş algısal imge ya da sözcüktür.</a:t>
            </a:r>
            <a:r>
              <a:rPr lang="tr-TR" baseline="30000" dirty="0" smtClean="0"/>
              <a:t>40 41</a:t>
            </a:r>
            <a:endParaRPr lang="tr-TR" dirty="0"/>
          </a:p>
        </p:txBody>
      </p:sp>
      <p:sp>
        <p:nvSpPr>
          <p:cNvPr id="3" name="2 Başlık"/>
          <p:cNvSpPr>
            <a:spLocks noGrp="1"/>
          </p:cNvSpPr>
          <p:nvPr>
            <p:ph type="title"/>
          </p:nvPr>
        </p:nvSpPr>
        <p:spPr/>
        <p:txBody>
          <a:bodyPr/>
          <a:lstStyle/>
          <a:p>
            <a:r>
              <a:rPr lang="tr-TR" dirty="0" smtClean="0"/>
              <a:t>Duyusal-Motor Evre (0-2 Yaş)</a:t>
            </a:r>
            <a:endParaRPr lang="tr-TR" dirty="0"/>
          </a:p>
        </p:txBody>
      </p:sp>
      <p:pic>
        <p:nvPicPr>
          <p:cNvPr id="32769" name="Resim 15" descr="C:\Users\mehmet\Desktop\piaget\aktivite5.jpg"/>
          <p:cNvPicPr>
            <a:picLocks noChangeAspect="1" noChangeArrowheads="1"/>
          </p:cNvPicPr>
          <p:nvPr/>
        </p:nvPicPr>
        <p:blipFill>
          <a:blip r:embed="rId2" cstate="print"/>
          <a:srcRect/>
          <a:stretch>
            <a:fillRect/>
          </a:stretch>
        </p:blipFill>
        <p:spPr bwMode="auto">
          <a:xfrm>
            <a:off x="6516216" y="4149080"/>
            <a:ext cx="2016224" cy="2016224"/>
          </a:xfrm>
          <a:prstGeom prst="rect">
            <a:avLst/>
          </a:prstGeom>
          <a:noFill/>
          <a:ln w="9525">
            <a:noFill/>
            <a:miter lim="800000"/>
            <a:headEnd/>
            <a:tailEnd/>
          </a:ln>
        </p:spPr>
      </p:pic>
      <p:graphicFrame>
        <p:nvGraphicFramePr>
          <p:cNvPr id="5" name="4 Tablo"/>
          <p:cNvGraphicFramePr>
            <a:graphicFrameLocks noGrp="1"/>
          </p:cNvGraphicFramePr>
          <p:nvPr/>
        </p:nvGraphicFramePr>
        <p:xfrm>
          <a:off x="1043608" y="4149080"/>
          <a:ext cx="5328592" cy="2133600"/>
        </p:xfrm>
        <a:graphic>
          <a:graphicData uri="http://schemas.openxmlformats.org/drawingml/2006/table">
            <a:tbl>
              <a:tblPr/>
              <a:tblGrid>
                <a:gridCol w="5328592"/>
              </a:tblGrid>
              <a:tr h="320040">
                <a:tc>
                  <a:txBody>
                    <a:bodyPr/>
                    <a:lstStyle/>
                    <a:p>
                      <a:pPr marR="179705" algn="just">
                        <a:spcAft>
                          <a:spcPts val="0"/>
                        </a:spcAft>
                      </a:pPr>
                      <a:r>
                        <a:rPr lang="tr-TR" sz="2000" i="1" dirty="0">
                          <a:latin typeface="Times New Roman"/>
                          <a:ea typeface="Times New Roman"/>
                        </a:rPr>
                        <a:t>Örnek: </a:t>
                      </a:r>
                      <a:r>
                        <a:rPr lang="tr-TR" sz="2000" i="1" dirty="0" err="1">
                          <a:latin typeface="Times New Roman"/>
                          <a:ea typeface="Times New Roman"/>
                        </a:rPr>
                        <a:t>Piaget’nin</a:t>
                      </a:r>
                      <a:r>
                        <a:rPr lang="tr-TR" sz="2000" i="1" dirty="0">
                          <a:latin typeface="Times New Roman"/>
                          <a:ea typeface="Times New Roman"/>
                        </a:rPr>
                        <a:t> küçük kızı açılan ve kapanan bir kibrit kutusu görmüştür. Bu olayın arkasından, küçük kız, kibrit kutusunu açıp kapatarak bunu taklit etmiştir. Aslında küçük kız bu davranışı yapmadan önce, olaya ilişkin zihinsel sembolleştirmelerden ya da temsilden yararlanmıştır.          </a:t>
                      </a:r>
                      <a:endParaRPr lang="tr-TR" sz="2000" dirty="0">
                        <a:latin typeface="Times New Roman"/>
                        <a:ea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spTree>
  </p:cSld>
  <p:clrMapOvr>
    <a:masterClrMapping/>
  </p:clrMapOvr>
  <p:transition>
    <p:split orient="vert"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3610744" cy="3603856"/>
          </a:xfrm>
        </p:spPr>
        <p:txBody>
          <a:bodyPr>
            <a:noAutofit/>
          </a:bodyPr>
          <a:lstStyle/>
          <a:p>
            <a:pPr algn="just"/>
            <a:r>
              <a:rPr lang="tr-TR" sz="2000" b="1" i="1" dirty="0" smtClean="0"/>
              <a:t>Nesne Sürekliliği (Nesne Kalıcılığı, Devamlılığı): </a:t>
            </a:r>
            <a:r>
              <a:rPr lang="tr-TR" sz="2000" dirty="0" smtClean="0"/>
              <a:t>Nesne sürekliliği, bir nesnenin, duyularla algılanmadığı  zaman da var olmaya devam etmesidir. Farklı bir tanımlamayla nesne sürekliliği, nesnenin görme, işitme, dokunma, tatma ve koklama duyularından bağımsız olarak var olma­ya devam ettiği bilgisini kazanmadır.</a:t>
            </a:r>
            <a:endParaRPr lang="tr-TR" sz="2000" dirty="0"/>
          </a:p>
        </p:txBody>
      </p:sp>
      <p:sp>
        <p:nvSpPr>
          <p:cNvPr id="3" name="2 Başlık"/>
          <p:cNvSpPr>
            <a:spLocks noGrp="1"/>
          </p:cNvSpPr>
          <p:nvPr>
            <p:ph type="title"/>
          </p:nvPr>
        </p:nvSpPr>
        <p:spPr/>
        <p:txBody>
          <a:bodyPr/>
          <a:lstStyle/>
          <a:p>
            <a:r>
              <a:rPr lang="tr-TR" dirty="0" smtClean="0"/>
              <a:t>Duyusal-Motor Evre (0-2 Yaş)</a:t>
            </a:r>
            <a:endParaRPr lang="tr-TR" dirty="0"/>
          </a:p>
        </p:txBody>
      </p:sp>
      <p:pic>
        <p:nvPicPr>
          <p:cNvPr id="31745" name="Resim 16" descr="C:\Users\mehmet\Desktop\piaget\kor.jpg"/>
          <p:cNvPicPr>
            <a:picLocks noChangeAspect="1" noChangeArrowheads="1"/>
          </p:cNvPicPr>
          <p:nvPr/>
        </p:nvPicPr>
        <p:blipFill>
          <a:blip r:embed="rId2" cstate="print"/>
          <a:srcRect/>
          <a:stretch>
            <a:fillRect/>
          </a:stretch>
        </p:blipFill>
        <p:spPr bwMode="auto">
          <a:xfrm>
            <a:off x="4427984" y="1484784"/>
            <a:ext cx="4176464" cy="2232248"/>
          </a:xfrm>
          <a:prstGeom prst="rect">
            <a:avLst/>
          </a:prstGeom>
          <a:noFill/>
          <a:ln w="9525">
            <a:noFill/>
            <a:miter lim="800000"/>
            <a:headEnd/>
            <a:tailEnd/>
          </a:ln>
        </p:spPr>
      </p:pic>
      <p:graphicFrame>
        <p:nvGraphicFramePr>
          <p:cNvPr id="5" name="4 Tablo"/>
          <p:cNvGraphicFramePr>
            <a:graphicFrameLocks noGrp="1"/>
          </p:cNvGraphicFramePr>
          <p:nvPr/>
        </p:nvGraphicFramePr>
        <p:xfrm>
          <a:off x="4499992" y="3933056"/>
          <a:ext cx="4176464" cy="1524000"/>
        </p:xfrm>
        <a:graphic>
          <a:graphicData uri="http://schemas.openxmlformats.org/drawingml/2006/table">
            <a:tbl>
              <a:tblPr/>
              <a:tblGrid>
                <a:gridCol w="4176464"/>
              </a:tblGrid>
              <a:tr h="320040">
                <a:tc>
                  <a:txBody>
                    <a:bodyPr/>
                    <a:lstStyle/>
                    <a:p>
                      <a:pPr marR="179705" algn="just">
                        <a:spcAft>
                          <a:spcPts val="0"/>
                        </a:spcAft>
                      </a:pPr>
                      <a:r>
                        <a:rPr lang="tr-TR" sz="2000" i="1" dirty="0">
                          <a:latin typeface="Times New Roman"/>
                          <a:ea typeface="Times New Roman"/>
                        </a:rPr>
                        <a:t>Örnek: Oyuncak arabanın üstü bir bezle örtüldüğünde, bebeğin arabaya ulaşmak için arabanın üstündeki bezi kaldırması, nesne sürekliliğini kazandığını gösterir.</a:t>
                      </a:r>
                      <a:endParaRPr lang="tr-TR" sz="2000" dirty="0">
                        <a:latin typeface="Times New Roman"/>
                        <a:ea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spTree>
  </p:cSld>
  <p:clrMapOvr>
    <a:masterClrMapping/>
  </p:clrMapOvr>
  <p:transition>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8229600" cy="2811768"/>
          </a:xfrm>
        </p:spPr>
        <p:txBody>
          <a:bodyPr>
            <a:normAutofit/>
          </a:bodyPr>
          <a:lstStyle/>
          <a:p>
            <a:pPr algn="just"/>
            <a:r>
              <a:rPr lang="tr-TR" sz="2000" b="1" i="1" dirty="0" smtClean="0"/>
              <a:t>Kendiyle Dış Dünya Ayrımı (Doğadan Ayrışma):</a:t>
            </a:r>
            <a:r>
              <a:rPr lang="tr-TR" sz="2000" b="1" dirty="0" smtClean="0"/>
              <a:t> </a:t>
            </a:r>
            <a:r>
              <a:rPr lang="tr-TR" sz="2000" dirty="0" smtClean="0"/>
              <a:t>Bebek, ilk aylarda vücuduna dokunan bütün nesneleri bedeninin bir parçası ya da kendini doğadan ayrı bir varlık olduğunu sanmazlar. Bebek, varlığın ya da yokluğun bilince değildir. </a:t>
            </a:r>
            <a:r>
              <a:rPr lang="tr-TR" sz="2000" dirty="0" err="1" smtClean="0"/>
              <a:t>Bacanlı’ya</a:t>
            </a:r>
            <a:r>
              <a:rPr lang="tr-TR" sz="2000" dirty="0" smtClean="0"/>
              <a:t> göre, bebek için başlangıçta, ben-sen olmadığı gibi, kapı, pencere, biberon, vb. de yoktur. Zamanla bebek, kendi bedeninin ve diğer varlıkların farkına varır ve her bir uyaranın kendine has olduğunu anlamaya başlar.</a:t>
            </a:r>
            <a:r>
              <a:rPr lang="tr-TR" sz="2000" baseline="30000" dirty="0" smtClean="0"/>
              <a:t> 52</a:t>
            </a:r>
            <a:r>
              <a:rPr lang="tr-TR" sz="2000" dirty="0" smtClean="0"/>
              <a:t> </a:t>
            </a:r>
          </a:p>
          <a:p>
            <a:pPr algn="just"/>
            <a:endParaRPr lang="tr-TR" sz="2000" dirty="0"/>
          </a:p>
        </p:txBody>
      </p:sp>
      <p:sp>
        <p:nvSpPr>
          <p:cNvPr id="3" name="2 Başlık"/>
          <p:cNvSpPr>
            <a:spLocks noGrp="1"/>
          </p:cNvSpPr>
          <p:nvPr>
            <p:ph type="title"/>
          </p:nvPr>
        </p:nvSpPr>
        <p:spPr/>
        <p:txBody>
          <a:bodyPr/>
          <a:lstStyle/>
          <a:p>
            <a:pPr algn="ctr"/>
            <a:r>
              <a:rPr lang="tr-TR" dirty="0" smtClean="0"/>
              <a:t>Duyusal-Motor Evre (0-2 Yaş)</a:t>
            </a:r>
            <a:endParaRPr lang="tr-TR" dirty="0"/>
          </a:p>
        </p:txBody>
      </p:sp>
    </p:spTree>
  </p:cSld>
  <p:clrMapOvr>
    <a:masterClrMapping/>
  </p:clrMapOvr>
  <p:transition>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8229600" cy="3099799"/>
          </a:xfrm>
        </p:spPr>
        <p:txBody>
          <a:bodyPr>
            <a:noAutofit/>
          </a:bodyPr>
          <a:lstStyle/>
          <a:p>
            <a:pPr algn="just"/>
            <a:r>
              <a:rPr lang="tr-TR" sz="2000" b="1" i="1" dirty="0" smtClean="0"/>
              <a:t>Ertelenmiş (</a:t>
            </a:r>
            <a:r>
              <a:rPr lang="tr-TR" sz="2000" b="1" i="1" dirty="0" err="1" smtClean="0"/>
              <a:t>Çıkarsanmış</a:t>
            </a:r>
            <a:r>
              <a:rPr lang="tr-TR" sz="2000" b="1" i="1" dirty="0" smtClean="0"/>
              <a:t>) Taklit: </a:t>
            </a:r>
            <a:r>
              <a:rPr lang="tr-TR" sz="2000" dirty="0" smtClean="0"/>
              <a:t>Ertelenmiş taklit, çocuğun daha önce gördüğü her hangi bir olayı, aklına geldiğinde taklit etmesi olarak bilinmektedir. Literatürde, ertelenmiş taklit davranışlarının 6 haftalık bebeklerde görülmeye başladığı belirtilmiştir.</a:t>
            </a:r>
            <a:r>
              <a:rPr lang="tr-TR" sz="2000" baseline="30000" dirty="0" smtClean="0"/>
              <a:t> 53 54</a:t>
            </a:r>
            <a:r>
              <a:rPr lang="tr-TR" sz="2000" dirty="0" smtClean="0"/>
              <a:t> Bebekler ilk aylarda daha çok, dil çıkarma, ağız açma gibi davranışları öncelikli olarak taklit etmektedirler. Fakat, </a:t>
            </a:r>
            <a:r>
              <a:rPr lang="tr-TR" sz="2000" dirty="0" err="1" smtClean="0"/>
              <a:t>Piaget</a:t>
            </a:r>
            <a:r>
              <a:rPr lang="tr-TR" sz="2000" dirty="0" smtClean="0"/>
              <a:t> (1962), ertelenmiş taklidin, 9- 12. aydan önce ortaya çıkma olasılığının zayıf olduğunu ve 18 aylık çocuklarda ertelenmiş taklidin tam anlamıyla ortaya çıktığını ifade etmektedir.</a:t>
            </a:r>
            <a:r>
              <a:rPr lang="tr-TR" sz="2000" baseline="30000" dirty="0" smtClean="0"/>
              <a:t>55</a:t>
            </a:r>
            <a:endParaRPr lang="tr-TR" sz="2000" dirty="0"/>
          </a:p>
        </p:txBody>
      </p:sp>
      <p:sp>
        <p:nvSpPr>
          <p:cNvPr id="3" name="2 Başlık"/>
          <p:cNvSpPr>
            <a:spLocks noGrp="1"/>
          </p:cNvSpPr>
          <p:nvPr>
            <p:ph type="title"/>
          </p:nvPr>
        </p:nvSpPr>
        <p:spPr/>
        <p:txBody>
          <a:bodyPr/>
          <a:lstStyle/>
          <a:p>
            <a:pPr algn="ctr"/>
            <a:r>
              <a:rPr lang="tr-TR" dirty="0" smtClean="0"/>
              <a:t>Duyusal-Motor Evre (0-2 Yaş)</a:t>
            </a:r>
            <a:endParaRPr lang="tr-TR" dirty="0"/>
          </a:p>
        </p:txBody>
      </p:sp>
      <p:graphicFrame>
        <p:nvGraphicFramePr>
          <p:cNvPr id="4" name="3 Tablo"/>
          <p:cNvGraphicFramePr>
            <a:graphicFrameLocks noGrp="1"/>
          </p:cNvGraphicFramePr>
          <p:nvPr/>
        </p:nvGraphicFramePr>
        <p:xfrm>
          <a:off x="4860032" y="4509120"/>
          <a:ext cx="3912235" cy="2133600"/>
        </p:xfrm>
        <a:graphic>
          <a:graphicData uri="http://schemas.openxmlformats.org/drawingml/2006/table">
            <a:tbl>
              <a:tblPr/>
              <a:tblGrid>
                <a:gridCol w="3912235"/>
              </a:tblGrid>
              <a:tr h="320040">
                <a:tc>
                  <a:txBody>
                    <a:bodyPr/>
                    <a:lstStyle/>
                    <a:p>
                      <a:pPr algn="just">
                        <a:spcAft>
                          <a:spcPts val="0"/>
                        </a:spcAft>
                      </a:pPr>
                      <a:r>
                        <a:rPr lang="tr-TR" sz="2000" i="1" dirty="0" smtClean="0">
                          <a:latin typeface="Times New Roman"/>
                          <a:ea typeface="Times New Roman"/>
                        </a:rPr>
                        <a:t>Örnek 1: </a:t>
                      </a:r>
                      <a:r>
                        <a:rPr lang="tr-TR" sz="2000" i="1" dirty="0">
                          <a:latin typeface="Times New Roman"/>
                          <a:ea typeface="Times New Roman"/>
                        </a:rPr>
                        <a:t>6-9 aylık bebeklere, eldiven çıkarma, eldiven içindeki zili çalmak için eldiveni sallama, eldiveni değiştirme gibi hareketleri yapan bir kukla göstermişler. Bir gün sonra, bu hareketleri gören bebekler bu hareketleri taklit etmişlerdir.</a:t>
                      </a:r>
                      <a:r>
                        <a:rPr lang="tr-TR" sz="2000" baseline="30000" dirty="0">
                          <a:solidFill>
                            <a:srgbClr val="000000"/>
                          </a:solidFill>
                          <a:latin typeface="Times New Roman"/>
                          <a:ea typeface="Times New Roman"/>
                        </a:rPr>
                        <a:t> 58</a:t>
                      </a:r>
                      <a:r>
                        <a:rPr lang="tr-TR" sz="2000" dirty="0">
                          <a:latin typeface="Times New Roman"/>
                          <a:ea typeface="Times New Roman"/>
                        </a:rPr>
                        <a:t> </a:t>
                      </a: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pic>
        <p:nvPicPr>
          <p:cNvPr id="40961" name="Resim 17" descr="C:\Users\mehmet\Desktop\imt.jpg"/>
          <p:cNvPicPr>
            <a:picLocks noChangeAspect="1" noChangeArrowheads="1"/>
          </p:cNvPicPr>
          <p:nvPr/>
        </p:nvPicPr>
        <p:blipFill>
          <a:blip r:embed="rId2" cstate="print"/>
          <a:srcRect/>
          <a:stretch>
            <a:fillRect/>
          </a:stretch>
        </p:blipFill>
        <p:spPr bwMode="auto">
          <a:xfrm>
            <a:off x="971600" y="4581128"/>
            <a:ext cx="3668936" cy="2016224"/>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5050904" cy="3387832"/>
          </a:xfrm>
        </p:spPr>
        <p:txBody>
          <a:bodyPr>
            <a:noAutofit/>
          </a:bodyPr>
          <a:lstStyle/>
          <a:p>
            <a:pPr algn="just"/>
            <a:r>
              <a:rPr lang="tr-TR" sz="2000" b="1" i="1" dirty="0" smtClean="0"/>
              <a:t>Nesne Kimliği: </a:t>
            </a:r>
            <a:r>
              <a:rPr lang="tr-TR" sz="2000" dirty="0" smtClean="0"/>
              <a:t>Bir nesnenin ya da uyaranın bir durumdan diğerine ya da bir günden başka bir güne değişmediğini, aynı olduğunu anlayabilmektir. Bebekler 8–9. aylarda nesneyi sadece bilinen ortamda tüm ipuçları bulunurken tanırlarken; 10–11. aylarda ise nesneyi her ortamda, az olan ipuçlarıyla birlikte tanıyabilirler.</a:t>
            </a:r>
          </a:p>
          <a:p>
            <a:pPr algn="just"/>
            <a:endParaRPr lang="tr-TR" sz="2000" dirty="0"/>
          </a:p>
        </p:txBody>
      </p:sp>
      <p:sp>
        <p:nvSpPr>
          <p:cNvPr id="3" name="2 Başlık"/>
          <p:cNvSpPr>
            <a:spLocks noGrp="1"/>
          </p:cNvSpPr>
          <p:nvPr>
            <p:ph type="title"/>
          </p:nvPr>
        </p:nvSpPr>
        <p:spPr/>
        <p:txBody>
          <a:bodyPr/>
          <a:lstStyle/>
          <a:p>
            <a:pPr algn="ctr"/>
            <a:r>
              <a:rPr lang="tr-TR" dirty="0" smtClean="0"/>
              <a:t>Duyusal-Motor Evre (0-2 Yaş)</a:t>
            </a:r>
            <a:endParaRPr lang="tr-TR" dirty="0"/>
          </a:p>
        </p:txBody>
      </p:sp>
      <p:graphicFrame>
        <p:nvGraphicFramePr>
          <p:cNvPr id="4" name="3 Tablo"/>
          <p:cNvGraphicFramePr>
            <a:graphicFrameLocks noGrp="1"/>
          </p:cNvGraphicFramePr>
          <p:nvPr/>
        </p:nvGraphicFramePr>
        <p:xfrm>
          <a:off x="5796136" y="1556792"/>
          <a:ext cx="2904123" cy="2808312"/>
        </p:xfrm>
        <a:graphic>
          <a:graphicData uri="http://schemas.openxmlformats.org/drawingml/2006/table">
            <a:tbl>
              <a:tblPr/>
              <a:tblGrid>
                <a:gridCol w="2904123"/>
              </a:tblGrid>
              <a:tr h="2808312">
                <a:tc>
                  <a:txBody>
                    <a:bodyPr/>
                    <a:lstStyle/>
                    <a:p>
                      <a:pPr marR="179705" algn="just">
                        <a:spcAft>
                          <a:spcPts val="0"/>
                        </a:spcAft>
                      </a:pPr>
                      <a:r>
                        <a:rPr lang="tr-TR" sz="2000" i="1" dirty="0">
                          <a:latin typeface="Times New Roman"/>
                          <a:ea typeface="Times New Roman"/>
                        </a:rPr>
                        <a:t>Örnek: 8-9 aylık bir bebek sadece sabah kahvaltısında, kendisine ait olan tabağın kendisine ait olduğunu düşünürken, 10-11 ay civarında her ortamda o tabağın kendisine ait olduğunu düşünür.    </a:t>
                      </a:r>
                      <a:endParaRPr lang="tr-TR" sz="2000" dirty="0">
                        <a:latin typeface="Times New Roman"/>
                        <a:ea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graphicFrame>
        <p:nvGraphicFramePr>
          <p:cNvPr id="5" name="4 Tablo"/>
          <p:cNvGraphicFramePr>
            <a:graphicFrameLocks noGrp="1"/>
          </p:cNvGraphicFramePr>
          <p:nvPr/>
        </p:nvGraphicFramePr>
        <p:xfrm>
          <a:off x="1043608" y="4941168"/>
          <a:ext cx="7632848" cy="822960"/>
        </p:xfrm>
        <a:graphic>
          <a:graphicData uri="http://schemas.openxmlformats.org/drawingml/2006/table">
            <a:tbl>
              <a:tblPr/>
              <a:tblGrid>
                <a:gridCol w="7632848"/>
              </a:tblGrid>
              <a:tr h="320040">
                <a:tc>
                  <a:txBody>
                    <a:bodyPr/>
                    <a:lstStyle/>
                    <a:p>
                      <a:pPr marR="179705" algn="just">
                        <a:spcAft>
                          <a:spcPts val="0"/>
                        </a:spcAft>
                      </a:pPr>
                      <a:r>
                        <a:rPr lang="tr-TR" sz="1800" b="1" i="1" dirty="0">
                          <a:latin typeface="Times New Roman"/>
                          <a:ea typeface="Times New Roman"/>
                        </a:rPr>
                        <a:t>Not: Nesne sürekliliği, ertelenmiş taklit ve nesne kimliği gibi bilişsel becerilerin kazanılması, bebeğin, hatırlama becerisinin dolayısıyla hafızasının gelişmeye başladığının kanıtlarıdır.   </a:t>
                      </a:r>
                      <a:endParaRPr lang="tr-TR" sz="1800" b="1" dirty="0">
                        <a:latin typeface="Times New Roman"/>
                        <a:ea typeface="Times New Roman"/>
                      </a:endParaRPr>
                    </a:p>
                  </a:txBody>
                  <a:tcPr marL="68580" marR="68580"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bl>
          </a:graphicData>
        </a:graphic>
      </p:graphicFrame>
    </p:spTree>
  </p:cSld>
  <p:clrMapOvr>
    <a:masterClrMapping/>
  </p:clrMapOvr>
  <p:transition>
    <p:wheel spokes="8"/>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8229600" cy="1155583"/>
          </a:xfrm>
        </p:spPr>
        <p:txBody>
          <a:bodyPr>
            <a:normAutofit fontScale="92500" lnSpcReduction="10000"/>
          </a:bodyPr>
          <a:lstStyle/>
          <a:p>
            <a:pPr algn="just"/>
            <a:r>
              <a:rPr lang="tr-TR" sz="2000" b="1" i="1" dirty="0" smtClean="0"/>
              <a:t>Ses Bulaşması: </a:t>
            </a:r>
            <a:r>
              <a:rPr lang="tr-TR" sz="2000" dirty="0" smtClean="0"/>
              <a:t>Bebeğin en basit taklit kökenli davranışlar sergilemesi ve empatinin başlaması ses buluşması ile başlar. Ses buluşması, ağlama sesi duyan bir bebeğin, kısa bir süre sonra kendisinin de ağlamaya başlamasıdır. </a:t>
            </a:r>
          </a:p>
          <a:p>
            <a:pPr algn="just">
              <a:buNone/>
            </a:pPr>
            <a:endParaRPr lang="tr-TR" sz="2000" dirty="0"/>
          </a:p>
        </p:txBody>
      </p:sp>
      <p:sp>
        <p:nvSpPr>
          <p:cNvPr id="3" name="2 Başlık"/>
          <p:cNvSpPr>
            <a:spLocks noGrp="1"/>
          </p:cNvSpPr>
          <p:nvPr>
            <p:ph type="title"/>
          </p:nvPr>
        </p:nvSpPr>
        <p:spPr/>
        <p:txBody>
          <a:bodyPr/>
          <a:lstStyle/>
          <a:p>
            <a:pPr algn="ctr"/>
            <a:r>
              <a:rPr lang="tr-TR" dirty="0" smtClean="0"/>
              <a:t>Duyusal-Motor Evre (0-2 Yaş)</a:t>
            </a:r>
            <a:endParaRPr lang="tr-TR" dirty="0"/>
          </a:p>
        </p:txBody>
      </p:sp>
      <p:graphicFrame>
        <p:nvGraphicFramePr>
          <p:cNvPr id="4" name="3 Tablo"/>
          <p:cNvGraphicFramePr>
            <a:graphicFrameLocks noGrp="1"/>
          </p:cNvGraphicFramePr>
          <p:nvPr/>
        </p:nvGraphicFramePr>
        <p:xfrm>
          <a:off x="1043608" y="4581128"/>
          <a:ext cx="7272808" cy="936104"/>
        </p:xfrm>
        <a:graphic>
          <a:graphicData uri="http://schemas.openxmlformats.org/drawingml/2006/table">
            <a:tbl>
              <a:tblPr/>
              <a:tblGrid>
                <a:gridCol w="7272808"/>
              </a:tblGrid>
              <a:tr h="936104">
                <a:tc>
                  <a:txBody>
                    <a:bodyPr/>
                    <a:lstStyle/>
                    <a:p>
                      <a:pPr algn="just">
                        <a:spcAft>
                          <a:spcPts val="0"/>
                        </a:spcAft>
                      </a:pPr>
                      <a:r>
                        <a:rPr lang="tr-TR" sz="2000" i="1" dirty="0">
                          <a:latin typeface="Times New Roman"/>
                          <a:ea typeface="Times New Roman"/>
                        </a:rPr>
                        <a:t>Örnek: Hastanelerde yeni doğan servisinde, ses bulaşmasının etkisiyle bir bebek ağlamaya bağlayınca, diğer bebekler de ağlamaya başlar. </a:t>
                      </a:r>
                      <a:endParaRPr lang="tr-TR" sz="2000" dirty="0">
                        <a:latin typeface="Times New Roman"/>
                        <a:ea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pic>
        <p:nvPicPr>
          <p:cNvPr id="38914" name="Picture 2" descr="http://img1.loadtr.com/b-350416-a%C4%9Flayan_bebek.jpg">
            <a:hlinkClick r:id="rId2"/>
          </p:cNvPr>
          <p:cNvPicPr>
            <a:picLocks noChangeAspect="1" noChangeArrowheads="1"/>
          </p:cNvPicPr>
          <p:nvPr/>
        </p:nvPicPr>
        <p:blipFill>
          <a:blip r:embed="rId3" cstate="print"/>
          <a:srcRect/>
          <a:stretch>
            <a:fillRect/>
          </a:stretch>
        </p:blipFill>
        <p:spPr bwMode="auto">
          <a:xfrm>
            <a:off x="3131840" y="2708920"/>
            <a:ext cx="3502868" cy="1728192"/>
          </a:xfrm>
          <a:prstGeom prst="rect">
            <a:avLst/>
          </a:prstGeom>
          <a:noFill/>
        </p:spPr>
      </p:pic>
    </p:spTree>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539552" y="2132856"/>
            <a:ext cx="8229600" cy="3747872"/>
          </a:xfrm>
        </p:spPr>
        <p:txBody>
          <a:bodyPr>
            <a:normAutofit/>
          </a:bodyPr>
          <a:lstStyle/>
          <a:p>
            <a:pPr algn="just"/>
            <a:r>
              <a:rPr lang="tr-TR" sz="2000" b="1" i="1" dirty="0" smtClean="0"/>
              <a:t>Sembolik Kavrayış: </a:t>
            </a:r>
            <a:r>
              <a:rPr lang="tr-TR" sz="2000" dirty="0" smtClean="0"/>
              <a:t>Duyusal motor döneminin en önemli kazanımlarından biri de sembolik kavrayıştır. Bu özelliğe göre, bebekler kelimelerin fiziksel olarak var olmayan şeylerin zihinsel imgelerini belirtmek için kullanılacağını anlayabilirler. Sembolik kavrayış, 12 ay civarında ortaya çıkan </a:t>
            </a:r>
            <a:r>
              <a:rPr lang="tr-TR" sz="2000" b="1" dirty="0" smtClean="0"/>
              <a:t>yer değiştirmiş referanstır</a:t>
            </a:r>
            <a:r>
              <a:rPr lang="tr-TR" sz="2000" dirty="0" smtClean="0"/>
              <a:t>. Bebeklere kaybolunmuş bir oyuncağın ismi söylendiğinde, oyuncağın daha önce olduğu yere doğru bakması bu becerilerle ilişkilidir.</a:t>
            </a:r>
            <a:r>
              <a:rPr lang="tr-TR" sz="2000" baseline="30000" dirty="0" smtClean="0"/>
              <a:t> 61</a:t>
            </a:r>
            <a:r>
              <a:rPr lang="tr-TR" sz="2000" dirty="0" smtClean="0"/>
              <a:t> </a:t>
            </a:r>
            <a:endParaRPr lang="tr-TR" sz="2000" dirty="0"/>
          </a:p>
        </p:txBody>
      </p:sp>
      <p:sp>
        <p:nvSpPr>
          <p:cNvPr id="3" name="2 Başlık"/>
          <p:cNvSpPr>
            <a:spLocks noGrp="1"/>
          </p:cNvSpPr>
          <p:nvPr>
            <p:ph type="title"/>
          </p:nvPr>
        </p:nvSpPr>
        <p:spPr/>
        <p:txBody>
          <a:bodyPr/>
          <a:lstStyle/>
          <a:p>
            <a:pPr algn="ctr"/>
            <a:r>
              <a:rPr lang="tr-TR" dirty="0" smtClean="0"/>
              <a:t>Duyusal-Motor Evre (0-2 Yaş)</a:t>
            </a:r>
            <a:endParaRPr lang="tr-TR" dirty="0"/>
          </a:p>
        </p:txBody>
      </p:sp>
    </p:spTree>
  </p:cSld>
  <p:clrMapOvr>
    <a:masterClrMapping/>
  </p:clrMapOvr>
  <p:transition>
    <p:comb/>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8229600" cy="2667751"/>
          </a:xfrm>
        </p:spPr>
        <p:txBody>
          <a:bodyPr>
            <a:noAutofit/>
          </a:bodyPr>
          <a:lstStyle/>
          <a:p>
            <a:pPr algn="just"/>
            <a:r>
              <a:rPr lang="tr-TR" sz="2000" b="1" i="1" dirty="0" smtClean="0"/>
              <a:t>Sembolik Fonksiyon ve Sembolik Oyun (-</a:t>
            </a:r>
            <a:r>
              <a:rPr lang="tr-TR" sz="2000" b="1" i="1" dirty="0" err="1" smtClean="0"/>
              <a:t>Mış</a:t>
            </a:r>
            <a:r>
              <a:rPr lang="tr-TR" sz="2000" b="1" i="1" dirty="0" smtClean="0"/>
              <a:t> Gibi Oyunlar):</a:t>
            </a:r>
            <a:r>
              <a:rPr lang="tr-TR" sz="2000" i="1" dirty="0" smtClean="0"/>
              <a:t> </a:t>
            </a:r>
            <a:r>
              <a:rPr lang="tr-TR" sz="2000" dirty="0" smtClean="0"/>
              <a:t>Çocuklar gördükleri ya da görmedikleri, uyarıcı ya da nesnelerle ilgili zihinsel temsiller ya da semboller geliştirirler. Çocuklar, insanları, evleri, arabaları, kuşları, balıkları, bulutları vb. şeyleri temsil olarak ifade etmek için, çeşitli sembol / temsil ya da ifadeleri kullanır ve “</a:t>
            </a:r>
            <a:r>
              <a:rPr lang="tr-TR" sz="2000" b="1" dirty="0" err="1" smtClean="0"/>
              <a:t>mış</a:t>
            </a:r>
            <a:r>
              <a:rPr lang="tr-TR" sz="2000" b="1" dirty="0" smtClean="0"/>
              <a:t> gibi oyunlara</a:t>
            </a:r>
            <a:r>
              <a:rPr lang="tr-TR" sz="2000" dirty="0" smtClean="0"/>
              <a:t>” yani </a:t>
            </a:r>
            <a:r>
              <a:rPr lang="tr-TR" sz="2000" b="1" dirty="0" smtClean="0"/>
              <a:t>“sembolik oyunlara”</a:t>
            </a:r>
            <a:r>
              <a:rPr lang="tr-TR" sz="2000" dirty="0" smtClean="0"/>
              <a:t> başlar.</a:t>
            </a:r>
            <a:r>
              <a:rPr lang="tr-TR" sz="2000" baseline="30000" dirty="0" smtClean="0"/>
              <a:t>65</a:t>
            </a:r>
            <a:r>
              <a:rPr lang="tr-TR" sz="2000" dirty="0" smtClean="0"/>
              <a:t> </a:t>
            </a:r>
            <a:r>
              <a:rPr lang="tr-TR" sz="2000" b="1" dirty="0" smtClean="0"/>
              <a:t>Hayali arkadaşlar</a:t>
            </a:r>
            <a:r>
              <a:rPr lang="tr-TR" sz="2000" dirty="0" smtClean="0"/>
              <a:t> şeklinde de görülebilir. </a:t>
            </a:r>
            <a:endParaRPr lang="tr-TR" sz="2000" b="1" dirty="0" smtClean="0"/>
          </a:p>
          <a:p>
            <a:pPr algn="just"/>
            <a:endParaRPr lang="tr-TR" sz="2000" dirty="0"/>
          </a:p>
        </p:txBody>
      </p:sp>
      <p:sp>
        <p:nvSpPr>
          <p:cNvPr id="3" name="2 Başlık"/>
          <p:cNvSpPr>
            <a:spLocks noGrp="1"/>
          </p:cNvSpPr>
          <p:nvPr>
            <p:ph type="title"/>
          </p:nvPr>
        </p:nvSpPr>
        <p:spPr/>
        <p:txBody>
          <a:bodyPr>
            <a:normAutofit fontScale="90000"/>
          </a:bodyPr>
          <a:lstStyle/>
          <a:p>
            <a:pPr algn="ctr"/>
            <a:r>
              <a:rPr lang="tr-TR" dirty="0" smtClean="0"/>
              <a:t>İşlem Öncesi Evre (2-7 Yaş)</a:t>
            </a:r>
            <a:br>
              <a:rPr lang="tr-TR" dirty="0" smtClean="0"/>
            </a:br>
            <a:r>
              <a:rPr lang="tr-TR" sz="3600" i="1" dirty="0" smtClean="0"/>
              <a:t>Sembolik Dönem (2-4 yaş)</a:t>
            </a:r>
            <a:endParaRPr lang="tr-TR" sz="3600" dirty="0"/>
          </a:p>
        </p:txBody>
      </p:sp>
      <p:graphicFrame>
        <p:nvGraphicFramePr>
          <p:cNvPr id="4" name="3 Tablo"/>
          <p:cNvGraphicFramePr>
            <a:graphicFrameLocks noGrp="1"/>
          </p:cNvGraphicFramePr>
          <p:nvPr/>
        </p:nvGraphicFramePr>
        <p:xfrm>
          <a:off x="971600" y="3933056"/>
          <a:ext cx="3912235" cy="1828800"/>
        </p:xfrm>
        <a:graphic>
          <a:graphicData uri="http://schemas.openxmlformats.org/drawingml/2006/table">
            <a:tbl>
              <a:tblPr/>
              <a:tblGrid>
                <a:gridCol w="3912235"/>
              </a:tblGrid>
              <a:tr h="320040">
                <a:tc>
                  <a:txBody>
                    <a:bodyPr/>
                    <a:lstStyle/>
                    <a:p>
                      <a:pPr marR="179705" algn="just">
                        <a:spcAft>
                          <a:spcPts val="0"/>
                        </a:spcAft>
                      </a:pPr>
                      <a:r>
                        <a:rPr lang="tr-TR" sz="2000" i="1" dirty="0">
                          <a:latin typeface="Times New Roman"/>
                          <a:ea typeface="Times New Roman"/>
                        </a:rPr>
                        <a:t>Örnek: Bir çocuğun, sopayı at olarak kullanması, bir koltuğun araba olarak düşünülmesi ya da tencere kapaklarını direksiyon gibi kullanılması sembolik oyuna örnek olarak verilebilir.     </a:t>
                      </a:r>
                      <a:endParaRPr lang="tr-TR" sz="2000" dirty="0">
                        <a:latin typeface="Times New Roman"/>
                        <a:ea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pic>
        <p:nvPicPr>
          <p:cNvPr id="63489" name="Resim 35" descr="C:\Users\mehmet\Desktop\K6423_b_1.jpg"/>
          <p:cNvPicPr>
            <a:picLocks noChangeAspect="1" noChangeArrowheads="1"/>
          </p:cNvPicPr>
          <p:nvPr/>
        </p:nvPicPr>
        <p:blipFill>
          <a:blip r:embed="rId2" cstate="print"/>
          <a:srcRect/>
          <a:stretch>
            <a:fillRect/>
          </a:stretch>
        </p:blipFill>
        <p:spPr bwMode="auto">
          <a:xfrm>
            <a:off x="5796136" y="3933056"/>
            <a:ext cx="2664296" cy="1872208"/>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77500" lnSpcReduction="20000"/>
          </a:bodyPr>
          <a:lstStyle/>
          <a:p>
            <a:pPr algn="just"/>
            <a:r>
              <a:rPr lang="tr-TR" dirty="0" err="1" smtClean="0"/>
              <a:t>Piaget</a:t>
            </a:r>
            <a:r>
              <a:rPr lang="tr-TR" dirty="0" smtClean="0"/>
              <a:t>, çocuklarla çalışırken </a:t>
            </a:r>
            <a:r>
              <a:rPr lang="tr-TR" b="1" dirty="0" smtClean="0"/>
              <a:t>"gözden geçirilmiş klinik yöntem"</a:t>
            </a:r>
            <a:r>
              <a:rPr lang="tr-TR" dirty="0" smtClean="0"/>
              <a:t> adını verdiği yarı yapılandırılmış bir araştırma yöntemi de geliştirmiştir. 1925'den itibaren üç çocuğunu, doğal ortamlarında, sistemli bir şekilde gözlemleyerek, çalışmalarını sürdürmüştür.</a:t>
            </a:r>
          </a:p>
          <a:p>
            <a:pPr algn="just"/>
            <a:r>
              <a:rPr lang="tr-TR" dirty="0" err="1" smtClean="0"/>
              <a:t>Piaget’e</a:t>
            </a:r>
            <a:r>
              <a:rPr lang="tr-TR" dirty="0" smtClean="0"/>
              <a:t> göre çocuk dünyanın ve bilgiyi edinmenin </a:t>
            </a:r>
            <a:r>
              <a:rPr lang="tr-TR" b="1" dirty="0" smtClean="0"/>
              <a:t>pasif alıcısı</a:t>
            </a:r>
            <a:r>
              <a:rPr lang="tr-TR" dirty="0" smtClean="0"/>
              <a:t> değildir; bu süreçte </a:t>
            </a:r>
            <a:r>
              <a:rPr lang="tr-TR" b="1" dirty="0" smtClean="0"/>
              <a:t>aktif </a:t>
            </a:r>
            <a:r>
              <a:rPr lang="tr-TR" dirty="0" smtClean="0"/>
              <a:t>bir rolü vardır. Çocuklar en etkili şekilde </a:t>
            </a:r>
            <a:r>
              <a:rPr lang="tr-TR" b="1" dirty="0" smtClean="0"/>
              <a:t>yaparak ve yaşayarak</a:t>
            </a:r>
            <a:r>
              <a:rPr lang="tr-TR" dirty="0" smtClean="0"/>
              <a:t> öğrenirler. </a:t>
            </a:r>
          </a:p>
          <a:p>
            <a:pPr algn="just"/>
            <a:r>
              <a:rPr lang="tr-TR" dirty="0" smtClean="0"/>
              <a:t>Bilişsel gelişim birbiri ardına </a:t>
            </a:r>
            <a:r>
              <a:rPr lang="tr-TR" b="1" dirty="0" smtClean="0"/>
              <a:t>dizilmiş hiyerarşik bir sıra</a:t>
            </a:r>
            <a:r>
              <a:rPr lang="tr-TR" dirty="0" smtClean="0"/>
              <a:t> izler. Berk’e göre evreler, genel bir gelişim kuramı oluşturur ve bilişin bütün yönleri benzer bir yol izleyerek, bütünleşmiş biçimde değişir.</a:t>
            </a:r>
          </a:p>
          <a:p>
            <a:pPr algn="just"/>
            <a:r>
              <a:rPr lang="tr-TR" dirty="0" smtClean="0"/>
              <a:t>Bilişsel gelişim </a:t>
            </a:r>
            <a:r>
              <a:rPr lang="tr-TR" b="1" dirty="0" smtClean="0"/>
              <a:t>kalıtım ve çevrenin</a:t>
            </a:r>
            <a:r>
              <a:rPr lang="tr-TR" dirty="0" smtClean="0"/>
              <a:t> etkileşiminin bir sonucudur. Fakat </a:t>
            </a:r>
            <a:r>
              <a:rPr lang="tr-TR" dirty="0" err="1" smtClean="0"/>
              <a:t>Piaget'in</a:t>
            </a:r>
            <a:r>
              <a:rPr lang="tr-TR" dirty="0" smtClean="0"/>
              <a:t>, "kalıtım mı yoksa çevre mi daha etkendir?” sorusunda kalıtımı bir adım önde tuttuğu bilinmektedir.</a:t>
            </a:r>
            <a:endParaRPr lang="tr-TR" dirty="0"/>
          </a:p>
        </p:txBody>
      </p:sp>
      <p:sp>
        <p:nvSpPr>
          <p:cNvPr id="3" name="2 Başlık"/>
          <p:cNvSpPr>
            <a:spLocks noGrp="1"/>
          </p:cNvSpPr>
          <p:nvPr>
            <p:ph type="title"/>
          </p:nvPr>
        </p:nvSpPr>
        <p:spPr/>
        <p:txBody>
          <a:bodyPr>
            <a:noAutofit/>
          </a:bodyPr>
          <a:lstStyle/>
          <a:p>
            <a:pPr algn="ctr"/>
            <a:r>
              <a:rPr lang="tr-TR" sz="4000" dirty="0" smtClean="0"/>
              <a:t> PİAGET VE BİLİŞSEL GELİŞİM KURAMI</a:t>
            </a:r>
            <a:endParaRPr lang="tr-TR" sz="4000" dirty="0"/>
          </a:p>
        </p:txBody>
      </p:sp>
    </p:spTree>
  </p:cSld>
  <p:clrMapOvr>
    <a:masterClrMapping/>
  </p:clrMapOvr>
  <p:transition>
    <p:blinds/>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8229600" cy="2235703"/>
          </a:xfrm>
        </p:spPr>
        <p:txBody>
          <a:bodyPr>
            <a:normAutofit fontScale="92500" lnSpcReduction="10000"/>
          </a:bodyPr>
          <a:lstStyle/>
          <a:p>
            <a:pPr algn="just"/>
            <a:r>
              <a:rPr lang="tr-TR" dirty="0" smtClean="0"/>
              <a:t>Sembolik oyunlara bağlı olarak, çocuklarda </a:t>
            </a:r>
            <a:r>
              <a:rPr lang="tr-TR" b="1" dirty="0" smtClean="0"/>
              <a:t>semiyotik (işaretsel) işlev</a:t>
            </a:r>
            <a:r>
              <a:rPr lang="tr-TR" dirty="0" smtClean="0"/>
              <a:t> özelliği görülebilir. Sembolleri, işaretleri kullanma becerisi olarak bilinen bu özelliği kazanan çocuklar, bulunduğu zaman ya da mekan içinde görmediği uyarıcıları kullanabilir.  </a:t>
            </a:r>
          </a:p>
          <a:p>
            <a:pPr algn="just"/>
            <a:endParaRPr lang="tr-TR" dirty="0"/>
          </a:p>
        </p:txBody>
      </p:sp>
      <p:sp>
        <p:nvSpPr>
          <p:cNvPr id="3" name="2 Başlık"/>
          <p:cNvSpPr>
            <a:spLocks noGrp="1"/>
          </p:cNvSpPr>
          <p:nvPr>
            <p:ph type="title"/>
          </p:nvPr>
        </p:nvSpPr>
        <p:spPr/>
        <p:txBody>
          <a:bodyPr>
            <a:normAutofit fontScale="90000"/>
          </a:bodyPr>
          <a:lstStyle/>
          <a:p>
            <a:pPr algn="ctr"/>
            <a:r>
              <a:rPr lang="tr-TR" dirty="0" smtClean="0"/>
              <a:t>İşlem Öncesi Evre (2-7 Yaş)</a:t>
            </a:r>
            <a:br>
              <a:rPr lang="tr-TR" dirty="0" smtClean="0"/>
            </a:br>
            <a:r>
              <a:rPr lang="tr-TR" sz="3600" i="1" dirty="0" smtClean="0"/>
              <a:t>Sembolik Dönem (2-4 yaş)</a:t>
            </a:r>
            <a:endParaRPr lang="tr-TR" sz="3600" dirty="0"/>
          </a:p>
        </p:txBody>
      </p:sp>
      <p:graphicFrame>
        <p:nvGraphicFramePr>
          <p:cNvPr id="4" name="3 Tablo"/>
          <p:cNvGraphicFramePr>
            <a:graphicFrameLocks noGrp="1"/>
          </p:cNvGraphicFramePr>
          <p:nvPr/>
        </p:nvGraphicFramePr>
        <p:xfrm>
          <a:off x="899592" y="3789040"/>
          <a:ext cx="7632848" cy="914400"/>
        </p:xfrm>
        <a:graphic>
          <a:graphicData uri="http://schemas.openxmlformats.org/drawingml/2006/table">
            <a:tbl>
              <a:tblPr/>
              <a:tblGrid>
                <a:gridCol w="7632848"/>
              </a:tblGrid>
              <a:tr h="320040">
                <a:tc>
                  <a:txBody>
                    <a:bodyPr/>
                    <a:lstStyle/>
                    <a:p>
                      <a:pPr marR="179705" algn="just">
                        <a:spcAft>
                          <a:spcPts val="0"/>
                        </a:spcAft>
                      </a:pPr>
                      <a:r>
                        <a:rPr lang="tr-TR" sz="2000" i="1" dirty="0">
                          <a:latin typeface="Times New Roman"/>
                          <a:ea typeface="Times New Roman"/>
                        </a:rPr>
                        <a:t>Örnek: Daha önce elma görmüş bir çocuktan elma resmi çizmesi istendiğinde onu çizmesi, çocuğun semiyotik işlevin kazandığını göstermektedir.         </a:t>
                      </a:r>
                      <a:endParaRPr lang="tr-TR" sz="2000" dirty="0">
                        <a:latin typeface="Times New Roman"/>
                        <a:ea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graphicFrame>
        <p:nvGraphicFramePr>
          <p:cNvPr id="5" name="4 Tablo"/>
          <p:cNvGraphicFramePr>
            <a:graphicFrameLocks noGrp="1"/>
          </p:cNvGraphicFramePr>
          <p:nvPr/>
        </p:nvGraphicFramePr>
        <p:xfrm>
          <a:off x="1115616" y="4869160"/>
          <a:ext cx="7344816" cy="1097280"/>
        </p:xfrm>
        <a:graphic>
          <a:graphicData uri="http://schemas.openxmlformats.org/drawingml/2006/table">
            <a:tbl>
              <a:tblPr/>
              <a:tblGrid>
                <a:gridCol w="7344816"/>
              </a:tblGrid>
              <a:tr h="320040">
                <a:tc>
                  <a:txBody>
                    <a:bodyPr/>
                    <a:lstStyle/>
                    <a:p>
                      <a:pPr marR="179705" algn="just">
                        <a:spcAft>
                          <a:spcPts val="0"/>
                        </a:spcAft>
                      </a:pPr>
                      <a:r>
                        <a:rPr lang="tr-TR" sz="1800" b="1" i="1" dirty="0">
                          <a:latin typeface="Times New Roman"/>
                          <a:ea typeface="Times New Roman"/>
                        </a:rPr>
                        <a:t>Not: Sembolik oyunlar çocuğun; dikkat, bellek, akıl yürütme, hayal etme, başkalarının bakış açısını anlayabilme, kendini kontrol etme, duyguları anlama ve kontrol etme gibi birçok becerilerin kazanılmasına önemli katkılar sağlamaktadır.</a:t>
                      </a:r>
                      <a:r>
                        <a:rPr lang="tr-TR" sz="1800" b="1" baseline="30000" dirty="0">
                          <a:solidFill>
                            <a:srgbClr val="000000"/>
                          </a:solidFill>
                          <a:latin typeface="Times New Roman"/>
                          <a:ea typeface="Times New Roman"/>
                        </a:rPr>
                        <a:t> 69 70 71 </a:t>
                      </a:r>
                      <a:endParaRPr lang="tr-TR" sz="1800" b="1" dirty="0">
                        <a:latin typeface="Times New Roman"/>
                        <a:ea typeface="Times New Roman"/>
                      </a:endParaRPr>
                    </a:p>
                  </a:txBody>
                  <a:tcPr marL="68580" marR="68580"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bl>
          </a:graphicData>
        </a:graphic>
      </p:graphicFrame>
    </p:spTree>
  </p:cSld>
  <p:clrMapOvr>
    <a:masterClrMapping/>
  </p:clrMapOvr>
  <p:transition>
    <p:wheel spokes="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4114800" cy="3099799"/>
          </a:xfrm>
        </p:spPr>
        <p:txBody>
          <a:bodyPr>
            <a:noAutofit/>
          </a:bodyPr>
          <a:lstStyle/>
          <a:p>
            <a:pPr algn="just"/>
            <a:r>
              <a:rPr lang="tr-TR" sz="2000" b="1" i="1" dirty="0" smtClean="0"/>
              <a:t>Sihirli (Büyülü, Doğaüstü) Düşünce: </a:t>
            </a:r>
            <a:r>
              <a:rPr lang="tr-TR" sz="2000" dirty="0" smtClean="0"/>
              <a:t>Çocuklar bu evrede, yetişkin tarzı düşünemezler. Bu yüzden gerçek ile hayal arasında ayrımı çok fazla yapamazlar. Buna bağlı olarak çocuklar, büyüsel düşünmeye başlayabilirler. Bu düşünce bağlamında, çocuklar masal kahramanlarının ve sihir yapmanın gerçek olduğunu düşünebilirler. </a:t>
            </a:r>
          </a:p>
          <a:p>
            <a:pPr algn="just"/>
            <a:endParaRPr lang="tr-TR" sz="2000" dirty="0"/>
          </a:p>
        </p:txBody>
      </p:sp>
      <p:sp>
        <p:nvSpPr>
          <p:cNvPr id="3" name="2 Başlık"/>
          <p:cNvSpPr>
            <a:spLocks noGrp="1"/>
          </p:cNvSpPr>
          <p:nvPr>
            <p:ph type="title"/>
          </p:nvPr>
        </p:nvSpPr>
        <p:spPr/>
        <p:txBody>
          <a:bodyPr>
            <a:normAutofit fontScale="90000"/>
          </a:bodyPr>
          <a:lstStyle/>
          <a:p>
            <a:pPr algn="ctr"/>
            <a:r>
              <a:rPr lang="tr-TR" dirty="0" smtClean="0"/>
              <a:t>İşlem Öncesi Evre (2-7 Yaş)</a:t>
            </a:r>
            <a:br>
              <a:rPr lang="tr-TR" dirty="0" smtClean="0"/>
            </a:br>
            <a:r>
              <a:rPr lang="tr-TR" sz="3600" i="1" dirty="0" smtClean="0"/>
              <a:t>Sembolik Dönem (2-4 yaş)</a:t>
            </a:r>
            <a:endParaRPr lang="tr-TR" sz="3600" dirty="0"/>
          </a:p>
        </p:txBody>
      </p:sp>
      <p:graphicFrame>
        <p:nvGraphicFramePr>
          <p:cNvPr id="4" name="3 Tablo"/>
          <p:cNvGraphicFramePr>
            <a:graphicFrameLocks noGrp="1"/>
          </p:cNvGraphicFramePr>
          <p:nvPr/>
        </p:nvGraphicFramePr>
        <p:xfrm>
          <a:off x="4860032" y="1556792"/>
          <a:ext cx="3888432" cy="2438400"/>
        </p:xfrm>
        <a:graphic>
          <a:graphicData uri="http://schemas.openxmlformats.org/drawingml/2006/table">
            <a:tbl>
              <a:tblPr/>
              <a:tblGrid>
                <a:gridCol w="3888432"/>
              </a:tblGrid>
              <a:tr h="320040">
                <a:tc>
                  <a:txBody>
                    <a:bodyPr/>
                    <a:lstStyle/>
                    <a:p>
                      <a:pPr marR="179705" algn="just">
                        <a:spcAft>
                          <a:spcPts val="0"/>
                        </a:spcAft>
                      </a:pPr>
                      <a:r>
                        <a:rPr lang="tr-TR" sz="2000" dirty="0">
                          <a:latin typeface="Times New Roman"/>
                          <a:ea typeface="Times New Roman"/>
                        </a:rPr>
                        <a:t> </a:t>
                      </a:r>
                      <a:r>
                        <a:rPr lang="tr-TR" sz="2000" i="1" dirty="0">
                          <a:latin typeface="Times New Roman"/>
                          <a:ea typeface="Times New Roman"/>
                        </a:rPr>
                        <a:t>Örnek: “Örümcek Adam” filmini izleyen bir çocuğun, gerçekte böyle bir karakter olduğunu düşünebilir. Hatta kendisini de bir örümcek ısırdığında, “Örümcek Adam”a dönüşeceğini düşünmesi, büyülü düşünceye örnek oluşturabilir.         </a:t>
                      </a:r>
                      <a:endParaRPr lang="tr-TR" sz="2000" dirty="0">
                        <a:latin typeface="Times New Roman"/>
                        <a:ea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pic>
        <p:nvPicPr>
          <p:cNvPr id="48130" name="Picture 2" descr="http://www.transformersoyunlari.com/oyunresim/Orumcek-adam-akrobasi.jpg">
            <a:hlinkClick r:id="rId2"/>
          </p:cNvPr>
          <p:cNvPicPr>
            <a:picLocks noChangeAspect="1" noChangeArrowheads="1"/>
          </p:cNvPicPr>
          <p:nvPr/>
        </p:nvPicPr>
        <p:blipFill>
          <a:blip r:embed="rId3" cstate="print"/>
          <a:srcRect/>
          <a:stretch>
            <a:fillRect/>
          </a:stretch>
        </p:blipFill>
        <p:spPr bwMode="auto">
          <a:xfrm>
            <a:off x="4932040" y="4077072"/>
            <a:ext cx="3744416" cy="2439566"/>
          </a:xfrm>
          <a:prstGeom prst="rect">
            <a:avLst/>
          </a:prstGeom>
          <a:noFill/>
        </p:spPr>
      </p:pic>
    </p:spTree>
  </p:cSld>
  <p:clrMapOvr>
    <a:masterClrMapping/>
  </p:clrMapOvr>
  <p:transition>
    <p:comb/>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8229600" cy="2667751"/>
          </a:xfrm>
        </p:spPr>
        <p:txBody>
          <a:bodyPr>
            <a:noAutofit/>
          </a:bodyPr>
          <a:lstStyle/>
          <a:p>
            <a:pPr algn="just"/>
            <a:r>
              <a:rPr lang="tr-TR" sz="2000" b="1" i="1" dirty="0" smtClean="0"/>
              <a:t>Canlandırmacılık (Animizm): </a:t>
            </a:r>
            <a:r>
              <a:rPr lang="tr-TR" sz="2000" dirty="0" smtClean="0"/>
              <a:t>Sembolik dönemin önemli bir özelliği de animizmdir. Sembolik dönemde çocuklar canlı ve cansız ayırt edememektedirler. </a:t>
            </a:r>
            <a:r>
              <a:rPr lang="tr-TR" sz="2000" dirty="0" err="1" smtClean="0"/>
              <a:t>Piaget</a:t>
            </a:r>
            <a:r>
              <a:rPr lang="tr-TR" sz="2000" dirty="0" smtClean="0"/>
              <a:t>, sembolik dönem çocuklarının canlı sözcüğünü anlamadıklarını öne sürmüştür. Çocuklar, canlılığın anlamı konusundaki kavramsal bir belirsizlikten, </a:t>
            </a:r>
            <a:r>
              <a:rPr lang="tr-TR" sz="2000" b="1" dirty="0" smtClean="0"/>
              <a:t>hareketi etmeyi</a:t>
            </a:r>
            <a:r>
              <a:rPr lang="tr-TR" sz="2000" dirty="0" smtClean="0"/>
              <a:t> canlılık ölçütü olarak değer­lendiren bir kavramsallaştırmaya doğru gelişim göstermektedirler. Bu bağlamda düşünüldüğünde, </a:t>
            </a:r>
            <a:r>
              <a:rPr lang="tr-TR" sz="2000" dirty="0" err="1" smtClean="0"/>
              <a:t>Piaget</a:t>
            </a:r>
            <a:r>
              <a:rPr lang="tr-TR" sz="2000" dirty="0" smtClean="0"/>
              <a:t>, çocukların bitkilerin canlı olduğuna inanmadıklarını, ancak güneşin canlı olduğuna inandıklarını belirtmiştir.</a:t>
            </a:r>
            <a:r>
              <a:rPr lang="tr-TR" sz="2000" baseline="30000" dirty="0" smtClean="0"/>
              <a:t>73</a:t>
            </a:r>
            <a:endParaRPr lang="tr-TR" sz="2000" dirty="0"/>
          </a:p>
        </p:txBody>
      </p:sp>
      <p:sp>
        <p:nvSpPr>
          <p:cNvPr id="3" name="2 Başlık"/>
          <p:cNvSpPr>
            <a:spLocks noGrp="1"/>
          </p:cNvSpPr>
          <p:nvPr>
            <p:ph type="title"/>
          </p:nvPr>
        </p:nvSpPr>
        <p:spPr/>
        <p:txBody>
          <a:bodyPr>
            <a:normAutofit fontScale="90000"/>
          </a:bodyPr>
          <a:lstStyle/>
          <a:p>
            <a:pPr algn="ctr"/>
            <a:r>
              <a:rPr lang="tr-TR" dirty="0" smtClean="0"/>
              <a:t>İşlem Öncesi Evre (2-7 Yaş)</a:t>
            </a:r>
            <a:br>
              <a:rPr lang="tr-TR" dirty="0" smtClean="0"/>
            </a:br>
            <a:r>
              <a:rPr lang="tr-TR" sz="3600" i="1" dirty="0" smtClean="0"/>
              <a:t>Sembolik Dönem (2-4 yaş)</a:t>
            </a:r>
            <a:endParaRPr lang="tr-TR" sz="3600" dirty="0"/>
          </a:p>
        </p:txBody>
      </p:sp>
      <p:graphicFrame>
        <p:nvGraphicFramePr>
          <p:cNvPr id="4" name="3 Tablo"/>
          <p:cNvGraphicFramePr>
            <a:graphicFrameLocks noGrp="1"/>
          </p:cNvGraphicFramePr>
          <p:nvPr/>
        </p:nvGraphicFramePr>
        <p:xfrm>
          <a:off x="1043608" y="4725144"/>
          <a:ext cx="7416824" cy="914400"/>
        </p:xfrm>
        <a:graphic>
          <a:graphicData uri="http://schemas.openxmlformats.org/drawingml/2006/table">
            <a:tbl>
              <a:tblPr/>
              <a:tblGrid>
                <a:gridCol w="7416824"/>
              </a:tblGrid>
              <a:tr h="320040">
                <a:tc>
                  <a:txBody>
                    <a:bodyPr/>
                    <a:lstStyle/>
                    <a:p>
                      <a:pPr marR="179705" algn="just">
                        <a:spcAft>
                          <a:spcPts val="0"/>
                        </a:spcAft>
                      </a:pPr>
                      <a:r>
                        <a:rPr lang="tr-TR" sz="2000" dirty="0">
                          <a:latin typeface="Times New Roman"/>
                          <a:ea typeface="Times New Roman"/>
                        </a:rPr>
                        <a:t> </a:t>
                      </a:r>
                      <a:r>
                        <a:rPr lang="tr-TR" sz="2000" i="1" dirty="0">
                          <a:latin typeface="Times New Roman"/>
                          <a:ea typeface="Times New Roman"/>
                        </a:rPr>
                        <a:t>Örnek: Bir kız çocuğunun, oyuncak bebeğe biberonla süt içirmesi, üşümemesi için üstünü giydirmesi canlandırmacılığa örnek olarak verilebilir. </a:t>
                      </a:r>
                      <a:endParaRPr lang="tr-TR" sz="2000" dirty="0">
                        <a:latin typeface="Times New Roman"/>
                        <a:ea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spTree>
  </p:cSld>
  <p:clrMapOvr>
    <a:masterClrMapping/>
  </p:clrMapOvr>
  <p:transition>
    <p:comb/>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8229600" cy="2883775"/>
          </a:xfrm>
        </p:spPr>
        <p:txBody>
          <a:bodyPr>
            <a:normAutofit/>
          </a:bodyPr>
          <a:lstStyle/>
          <a:p>
            <a:pPr algn="just"/>
            <a:r>
              <a:rPr lang="tr-TR" sz="2000" b="1" i="1" dirty="0" smtClean="0"/>
              <a:t>Benmerkezci (Kendine Odaklanma) (Ego-</a:t>
            </a:r>
            <a:r>
              <a:rPr lang="tr-TR" sz="2000" b="1" i="1" dirty="0" err="1" smtClean="0"/>
              <a:t>Sentrizm</a:t>
            </a:r>
            <a:r>
              <a:rPr lang="tr-TR" sz="2000" b="1" i="1" dirty="0" smtClean="0"/>
              <a:t>): </a:t>
            </a:r>
            <a:r>
              <a:rPr lang="tr-TR" sz="2000" dirty="0" smtClean="0"/>
              <a:t>Kişinin kendi bakış açısıyla başkasının bakış açısı arasındaki farkı algılayamaması olarak bilinen ben merkezciliğin etkisi ile çocuk kendini dünyanın merkezine yerleştirir. Berk’e göre ise, başkasının simgesel görüşlerini kendisinin görüşlerinden ayırt edememedir.</a:t>
            </a:r>
            <a:r>
              <a:rPr lang="tr-TR" sz="2000" baseline="30000" dirty="0" smtClean="0"/>
              <a:t> 76</a:t>
            </a:r>
            <a:r>
              <a:rPr lang="tr-TR" sz="2000" dirty="0" smtClean="0"/>
              <a:t> Bu durum perspektif alamama ile de ilgilidir.</a:t>
            </a:r>
            <a:r>
              <a:rPr lang="tr-TR" sz="2000" baseline="30000" dirty="0" smtClean="0"/>
              <a:t>77 </a:t>
            </a:r>
            <a:r>
              <a:rPr lang="tr-TR" sz="2000" dirty="0" smtClean="0"/>
              <a:t>Kendisinin istekleri, düşünceleri, duyguları, değerlendirmeleri çocuk için en iyi ve en doğrudur.</a:t>
            </a:r>
            <a:endParaRPr lang="tr-TR" sz="2000" dirty="0"/>
          </a:p>
        </p:txBody>
      </p:sp>
      <p:sp>
        <p:nvSpPr>
          <p:cNvPr id="3" name="2 Başlık"/>
          <p:cNvSpPr>
            <a:spLocks noGrp="1"/>
          </p:cNvSpPr>
          <p:nvPr>
            <p:ph type="title"/>
          </p:nvPr>
        </p:nvSpPr>
        <p:spPr/>
        <p:txBody>
          <a:bodyPr>
            <a:normAutofit fontScale="90000"/>
          </a:bodyPr>
          <a:lstStyle/>
          <a:p>
            <a:pPr algn="ctr"/>
            <a:r>
              <a:rPr lang="tr-TR" dirty="0" smtClean="0"/>
              <a:t>İşlem Öncesi Evre (2-7 Yaş)</a:t>
            </a:r>
            <a:br>
              <a:rPr lang="tr-TR" dirty="0" smtClean="0"/>
            </a:br>
            <a:r>
              <a:rPr lang="tr-TR" sz="3600" i="1" dirty="0" smtClean="0"/>
              <a:t>Sembolik Dönem (2-4 yaş)</a:t>
            </a:r>
            <a:endParaRPr lang="tr-TR" sz="3600" dirty="0"/>
          </a:p>
        </p:txBody>
      </p:sp>
      <p:pic>
        <p:nvPicPr>
          <p:cNvPr id="46081" name="Resim 21" descr="C:\Users\mehmet\Desktop\3440573653_46a0bf2fab.jpg"/>
          <p:cNvPicPr>
            <a:picLocks noChangeAspect="1" noChangeArrowheads="1"/>
          </p:cNvPicPr>
          <p:nvPr/>
        </p:nvPicPr>
        <p:blipFill>
          <a:blip r:embed="rId2" cstate="print"/>
          <a:srcRect/>
          <a:stretch>
            <a:fillRect/>
          </a:stretch>
        </p:blipFill>
        <p:spPr bwMode="auto">
          <a:xfrm>
            <a:off x="5868144" y="4077072"/>
            <a:ext cx="2732955" cy="1674168"/>
          </a:xfrm>
          <a:prstGeom prst="rect">
            <a:avLst/>
          </a:prstGeom>
          <a:noFill/>
          <a:ln w="9525">
            <a:noFill/>
            <a:miter lim="800000"/>
            <a:headEnd/>
            <a:tailEnd/>
          </a:ln>
        </p:spPr>
      </p:pic>
      <p:graphicFrame>
        <p:nvGraphicFramePr>
          <p:cNvPr id="5" name="4 Tablo"/>
          <p:cNvGraphicFramePr>
            <a:graphicFrameLocks noGrp="1"/>
          </p:cNvGraphicFramePr>
          <p:nvPr/>
        </p:nvGraphicFramePr>
        <p:xfrm>
          <a:off x="1043608" y="4005064"/>
          <a:ext cx="4680520" cy="1828800"/>
        </p:xfrm>
        <a:graphic>
          <a:graphicData uri="http://schemas.openxmlformats.org/drawingml/2006/table">
            <a:tbl>
              <a:tblPr/>
              <a:tblGrid>
                <a:gridCol w="4680520"/>
              </a:tblGrid>
              <a:tr h="320040">
                <a:tc>
                  <a:txBody>
                    <a:bodyPr/>
                    <a:lstStyle/>
                    <a:p>
                      <a:pPr marR="179705" algn="just">
                        <a:spcAft>
                          <a:spcPts val="0"/>
                        </a:spcAft>
                      </a:pPr>
                      <a:r>
                        <a:rPr lang="tr-TR" sz="2000" i="1" dirty="0">
                          <a:latin typeface="Times New Roman"/>
                          <a:ea typeface="Times New Roman"/>
                        </a:rPr>
                        <a:t>Örnek 1: Portakal suyunun çok seven bir çocuğun, herkesin bunu çok sevdiğini düşünmesi</a:t>
                      </a:r>
                      <a:endParaRPr lang="tr-TR" sz="2000" dirty="0">
                        <a:latin typeface="Times New Roman"/>
                        <a:ea typeface="Times New Roman"/>
                      </a:endParaRPr>
                    </a:p>
                    <a:p>
                      <a:pPr marR="179705" algn="just">
                        <a:spcAft>
                          <a:spcPts val="0"/>
                        </a:spcAft>
                      </a:pPr>
                      <a:r>
                        <a:rPr lang="tr-TR" sz="2000" i="1" dirty="0">
                          <a:latin typeface="Times New Roman"/>
                          <a:ea typeface="Times New Roman"/>
                        </a:rPr>
                        <a:t>Örnek 2: Bir çocuğun, kar yağıyorsa kendisinin oynaması için olduğunu düşünmesi </a:t>
                      </a:r>
                      <a:endParaRPr lang="tr-TR" sz="2000" dirty="0">
                        <a:latin typeface="Times New Roman"/>
                        <a:ea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spTree>
  </p:cSld>
  <p:clrMapOvr>
    <a:masterClrMapping/>
  </p:clrMapOvr>
  <p:transition>
    <p:wheel spokes="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915816" y="1412776"/>
            <a:ext cx="5842992" cy="2307712"/>
          </a:xfrm>
        </p:spPr>
        <p:txBody>
          <a:bodyPr>
            <a:noAutofit/>
          </a:bodyPr>
          <a:lstStyle/>
          <a:p>
            <a:pPr algn="just"/>
            <a:r>
              <a:rPr lang="tr-TR" sz="2000" b="1" i="1" dirty="0" smtClean="0"/>
              <a:t>Paralel Oyun ve Toplu Monolog:</a:t>
            </a:r>
            <a:r>
              <a:rPr lang="tr-TR" sz="2000" dirty="0" smtClean="0"/>
              <a:t> Bu evrede benmerkezciliğe bağlı olarak çocukta </a:t>
            </a:r>
            <a:r>
              <a:rPr lang="tr-TR" sz="2000" b="1" dirty="0" smtClean="0"/>
              <a:t>paralel oyun</a:t>
            </a:r>
            <a:r>
              <a:rPr lang="tr-TR" sz="2000" dirty="0" smtClean="0"/>
              <a:t> ve </a:t>
            </a:r>
            <a:r>
              <a:rPr lang="tr-TR" sz="2000" b="1" dirty="0" smtClean="0"/>
              <a:t>toplu monolog </a:t>
            </a:r>
            <a:r>
              <a:rPr lang="tr-TR" sz="2000" dirty="0" smtClean="0"/>
              <a:t>özellikleri ortaya çıkar.  Paralel oyun, çocukların bir arada olsalar da birbirlerinden bağımsız oyunlar oynaması; toplu monolog (ortak monolog) ise, çocukların bir arada olsa da birbirlerini dinlemeden konuşmaya devam etmeleridir. Bu durum benmerkezci düşüncenin etkisi ile olmaktadır. </a:t>
            </a:r>
            <a:endParaRPr lang="tr-TR" sz="2000" dirty="0"/>
          </a:p>
        </p:txBody>
      </p:sp>
      <p:sp>
        <p:nvSpPr>
          <p:cNvPr id="3" name="2 Başlık"/>
          <p:cNvSpPr>
            <a:spLocks noGrp="1"/>
          </p:cNvSpPr>
          <p:nvPr>
            <p:ph type="title"/>
          </p:nvPr>
        </p:nvSpPr>
        <p:spPr/>
        <p:txBody>
          <a:bodyPr>
            <a:normAutofit fontScale="90000"/>
          </a:bodyPr>
          <a:lstStyle/>
          <a:p>
            <a:pPr algn="ctr"/>
            <a:r>
              <a:rPr lang="tr-TR" dirty="0" smtClean="0"/>
              <a:t>İşlem Öncesi Evre (2-7 Yaş)</a:t>
            </a:r>
            <a:br>
              <a:rPr lang="tr-TR" dirty="0" smtClean="0"/>
            </a:br>
            <a:r>
              <a:rPr lang="tr-TR" sz="3600" i="1" dirty="0" smtClean="0"/>
              <a:t>Sembolik Dönem (2-4 yaş)</a:t>
            </a:r>
            <a:endParaRPr lang="tr-TR" sz="3600" dirty="0"/>
          </a:p>
        </p:txBody>
      </p:sp>
      <p:pic>
        <p:nvPicPr>
          <p:cNvPr id="45057" name="Resim 22" descr="C:\Users\mehmet\Desktop\i.jpg"/>
          <p:cNvPicPr>
            <a:picLocks noChangeAspect="1" noChangeArrowheads="1"/>
          </p:cNvPicPr>
          <p:nvPr/>
        </p:nvPicPr>
        <p:blipFill>
          <a:blip r:embed="rId2" cstate="print"/>
          <a:srcRect/>
          <a:stretch>
            <a:fillRect/>
          </a:stretch>
        </p:blipFill>
        <p:spPr bwMode="auto">
          <a:xfrm>
            <a:off x="683568" y="1628800"/>
            <a:ext cx="2232248" cy="1787525"/>
          </a:xfrm>
          <a:prstGeom prst="rect">
            <a:avLst/>
          </a:prstGeom>
          <a:noFill/>
          <a:ln w="9525">
            <a:noFill/>
            <a:miter lim="800000"/>
            <a:headEnd/>
            <a:tailEnd/>
          </a:ln>
        </p:spPr>
      </p:pic>
      <p:graphicFrame>
        <p:nvGraphicFramePr>
          <p:cNvPr id="5" name="4 Tablo"/>
          <p:cNvGraphicFramePr>
            <a:graphicFrameLocks noGrp="1"/>
          </p:cNvGraphicFramePr>
          <p:nvPr/>
        </p:nvGraphicFramePr>
        <p:xfrm>
          <a:off x="1115616" y="4581128"/>
          <a:ext cx="7704856" cy="1524000"/>
        </p:xfrm>
        <a:graphic>
          <a:graphicData uri="http://schemas.openxmlformats.org/drawingml/2006/table">
            <a:tbl>
              <a:tblPr/>
              <a:tblGrid>
                <a:gridCol w="7704856"/>
              </a:tblGrid>
              <a:tr h="320040">
                <a:tc>
                  <a:txBody>
                    <a:bodyPr/>
                    <a:lstStyle/>
                    <a:p>
                      <a:pPr marR="179705" algn="just">
                        <a:spcAft>
                          <a:spcPts val="0"/>
                        </a:spcAft>
                      </a:pPr>
                      <a:r>
                        <a:rPr lang="tr-TR" sz="2000" i="1" dirty="0">
                          <a:latin typeface="Times New Roman"/>
                          <a:ea typeface="Times New Roman"/>
                        </a:rPr>
                        <a:t>Örnek: Yapılan bir deneyde, deneye katılan üç çocuğun her biri oyuncakların olduğu bir köşeye gönderilmiştir.  Çocuklar daha sonra oyuncakları alıp, odanın bir yerinde buluşmuşlar ve birlikte oynamaya başlamışlardır. Fakat oyun oynarken birbirlerinin oyunundan bağımsız oynadıkları gözlenmiştir.</a:t>
                      </a:r>
                      <a:endParaRPr lang="tr-TR" sz="2000" dirty="0">
                        <a:latin typeface="Times New Roman"/>
                        <a:ea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spTree>
  </p:cSld>
  <p:clrMapOvr>
    <a:masterClrMapping/>
  </p:clrMapOvr>
  <p:transition>
    <p:pu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67544" y="1988840"/>
            <a:ext cx="8229600" cy="1803655"/>
          </a:xfrm>
        </p:spPr>
        <p:txBody>
          <a:bodyPr>
            <a:normAutofit/>
          </a:bodyPr>
          <a:lstStyle/>
          <a:p>
            <a:pPr algn="just"/>
            <a:r>
              <a:rPr lang="tr-TR" sz="2000" b="1" i="1" dirty="0" smtClean="0"/>
              <a:t>Devresel Tepki: </a:t>
            </a:r>
            <a:r>
              <a:rPr lang="tr-TR" sz="2000" dirty="0" smtClean="0"/>
              <a:t>Çocuğun sözel anlamda yaptığı tekrarlardır. Bir şarkıyı bıktırıncaya kadar söyler ya da bir </a:t>
            </a:r>
            <a:r>
              <a:rPr lang="tr-TR" sz="2000" dirty="0" err="1" smtClean="0"/>
              <a:t>espiriyi</a:t>
            </a:r>
            <a:r>
              <a:rPr lang="tr-TR" sz="2000" dirty="0" smtClean="0"/>
              <a:t> bıktırıncaya kadar yapma devresel tepkidir. Devresel tepki, döngüsel tepkilerin devamı niteliğindedir. Döngüsel tepkiler devinimlerle yapılır, devresel tepkiler ise dil ile yapılır. </a:t>
            </a:r>
          </a:p>
          <a:p>
            <a:pPr algn="just"/>
            <a:endParaRPr lang="tr-TR" sz="2000" dirty="0"/>
          </a:p>
        </p:txBody>
      </p:sp>
      <p:sp>
        <p:nvSpPr>
          <p:cNvPr id="3" name="2 Başlık"/>
          <p:cNvSpPr>
            <a:spLocks noGrp="1"/>
          </p:cNvSpPr>
          <p:nvPr>
            <p:ph type="title"/>
          </p:nvPr>
        </p:nvSpPr>
        <p:spPr/>
        <p:txBody>
          <a:bodyPr>
            <a:normAutofit fontScale="90000"/>
          </a:bodyPr>
          <a:lstStyle/>
          <a:p>
            <a:pPr algn="ctr"/>
            <a:r>
              <a:rPr lang="tr-TR" dirty="0" smtClean="0"/>
              <a:t>İşlem Öncesi Evre (2-7 Yaş)</a:t>
            </a:r>
            <a:br>
              <a:rPr lang="tr-TR" dirty="0" smtClean="0"/>
            </a:br>
            <a:r>
              <a:rPr lang="tr-TR" sz="3600" i="1" dirty="0" smtClean="0"/>
              <a:t>Sembolik Dönem (2-4 yaş)</a:t>
            </a:r>
            <a:endParaRPr lang="tr-TR" sz="3600" dirty="0"/>
          </a:p>
        </p:txBody>
      </p:sp>
      <p:graphicFrame>
        <p:nvGraphicFramePr>
          <p:cNvPr id="4" name="3 Tablo"/>
          <p:cNvGraphicFramePr>
            <a:graphicFrameLocks noGrp="1"/>
          </p:cNvGraphicFramePr>
          <p:nvPr/>
        </p:nvGraphicFramePr>
        <p:xfrm>
          <a:off x="971600" y="4005064"/>
          <a:ext cx="7560840" cy="609600"/>
        </p:xfrm>
        <a:graphic>
          <a:graphicData uri="http://schemas.openxmlformats.org/drawingml/2006/table">
            <a:tbl>
              <a:tblPr/>
              <a:tblGrid>
                <a:gridCol w="7560840"/>
              </a:tblGrid>
              <a:tr h="320040">
                <a:tc>
                  <a:txBody>
                    <a:bodyPr/>
                    <a:lstStyle/>
                    <a:p>
                      <a:pPr algn="just">
                        <a:spcAft>
                          <a:spcPts val="0"/>
                        </a:spcAft>
                      </a:pPr>
                      <a:r>
                        <a:rPr lang="tr-TR" sz="2000" b="1" i="1" dirty="0">
                          <a:latin typeface="Times New Roman"/>
                          <a:ea typeface="Times New Roman"/>
                        </a:rPr>
                        <a:t>Not: Devresel tepkiler, duyusal-motor evrenin sonunda açığa çıkmaya başlar; fakat yoğun olarak sembolik işlem öncesinde yaşanır.  </a:t>
                      </a:r>
                      <a:endParaRPr lang="tr-TR" sz="2000" b="1" dirty="0">
                        <a:latin typeface="Times New Roman"/>
                        <a:ea typeface="Times New Roman"/>
                      </a:endParaRPr>
                    </a:p>
                  </a:txBody>
                  <a:tcPr marL="68580" marR="68580"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bl>
          </a:graphicData>
        </a:graphic>
      </p:graphicFrame>
    </p:spTree>
  </p:cSld>
  <p:clrMapOvr>
    <a:masterClrMapping/>
  </p:clrMapOvr>
  <p:transition>
    <p:wheel spokes="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8229600" cy="1947671"/>
          </a:xfrm>
        </p:spPr>
        <p:txBody>
          <a:bodyPr>
            <a:noAutofit/>
          </a:bodyPr>
          <a:lstStyle/>
          <a:p>
            <a:pPr algn="just"/>
            <a:r>
              <a:rPr lang="tr-TR" sz="2000" b="1" i="1" dirty="0" smtClean="0"/>
              <a:t>Odaklanma (Odaktan Uzaklaşamama, Merkeziyetçilik): </a:t>
            </a:r>
            <a:r>
              <a:rPr lang="tr-TR" sz="2000" dirty="0" smtClean="0"/>
              <a:t>Çocukların, herhangi bir nesnenin, olayın ya da durumun tek bir özelliğine dikkat etmesi, diğer özelliklerini gözden kaçırmasıdır. Farklı bir tanımlama ile, belli bir zaman diliminde, çocuğun sadece anlık görünen ve uyarıcıların dikkat çeken boyuta yoğunlaşıp, diğer boyutları birlikte algılayamamasıdır. </a:t>
            </a:r>
            <a:r>
              <a:rPr lang="tr-TR" sz="2000" baseline="30000" dirty="0" smtClean="0"/>
              <a:t>81</a:t>
            </a:r>
            <a:endParaRPr lang="tr-TR" sz="2000" dirty="0" smtClean="0"/>
          </a:p>
          <a:p>
            <a:pPr algn="just"/>
            <a:endParaRPr lang="tr-TR" sz="2000" dirty="0"/>
          </a:p>
        </p:txBody>
      </p:sp>
      <p:sp>
        <p:nvSpPr>
          <p:cNvPr id="3" name="2 Başlık"/>
          <p:cNvSpPr>
            <a:spLocks noGrp="1"/>
          </p:cNvSpPr>
          <p:nvPr>
            <p:ph type="title"/>
          </p:nvPr>
        </p:nvSpPr>
        <p:spPr/>
        <p:txBody>
          <a:bodyPr>
            <a:normAutofit fontScale="90000"/>
          </a:bodyPr>
          <a:lstStyle/>
          <a:p>
            <a:pPr algn="ctr"/>
            <a:r>
              <a:rPr lang="tr-TR" dirty="0" smtClean="0"/>
              <a:t>İşlem Öncesi Evre (2-7 Yaş)</a:t>
            </a:r>
            <a:br>
              <a:rPr lang="tr-TR" dirty="0" smtClean="0"/>
            </a:br>
            <a:r>
              <a:rPr lang="tr-TR" sz="3200" i="1" dirty="0" smtClean="0"/>
              <a:t>Sezgisel Dönem (4-7 Yaş)</a:t>
            </a:r>
            <a:endParaRPr lang="tr-TR" sz="3600" dirty="0"/>
          </a:p>
        </p:txBody>
      </p:sp>
      <p:graphicFrame>
        <p:nvGraphicFramePr>
          <p:cNvPr id="4" name="3 Tablo"/>
          <p:cNvGraphicFramePr>
            <a:graphicFrameLocks noGrp="1"/>
          </p:cNvGraphicFramePr>
          <p:nvPr/>
        </p:nvGraphicFramePr>
        <p:xfrm>
          <a:off x="899592" y="3717032"/>
          <a:ext cx="7632848" cy="1219200"/>
        </p:xfrm>
        <a:graphic>
          <a:graphicData uri="http://schemas.openxmlformats.org/drawingml/2006/table">
            <a:tbl>
              <a:tblPr/>
              <a:tblGrid>
                <a:gridCol w="7632848"/>
              </a:tblGrid>
              <a:tr h="320040">
                <a:tc>
                  <a:txBody>
                    <a:bodyPr/>
                    <a:lstStyle/>
                    <a:p>
                      <a:pPr marR="180340" algn="just">
                        <a:spcAft>
                          <a:spcPts val="0"/>
                        </a:spcAft>
                      </a:pPr>
                      <a:r>
                        <a:rPr lang="tr-TR" sz="2000" i="1" dirty="0">
                          <a:latin typeface="Times New Roman"/>
                          <a:ea typeface="Times New Roman"/>
                        </a:rPr>
                        <a:t>Örnek 1: 5 yaşındaki bir çocuğa 10 adet 1 TL, diğer çocuğa kağıt 10 TL verildiğinde ikinci çocuk kendisine az para verildiğini düşünerek tepkide bulunacaktır. Çocuğun verdiği tepkinin temel nedeni sadece para adetine odaklanması, paranın değerine odaklanmamasıdır. </a:t>
                      </a:r>
                      <a:r>
                        <a:rPr lang="tr-TR" sz="2000" i="1" dirty="0" smtClean="0">
                          <a:latin typeface="Times New Roman"/>
                          <a:ea typeface="Times New Roman"/>
                        </a:rPr>
                        <a:t> </a:t>
                      </a:r>
                      <a:endParaRPr lang="tr-TR" sz="2000" dirty="0">
                        <a:latin typeface="Times New Roman"/>
                        <a:ea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spTree>
  </p:cSld>
  <p:clrMapOvr>
    <a:masterClrMapping/>
  </p:clrMapOvr>
  <p:transition>
    <p:comb/>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8229600" cy="2163695"/>
          </a:xfrm>
        </p:spPr>
        <p:txBody>
          <a:bodyPr>
            <a:normAutofit lnSpcReduction="10000"/>
          </a:bodyPr>
          <a:lstStyle/>
          <a:p>
            <a:pPr algn="just"/>
            <a:r>
              <a:rPr lang="tr-TR" sz="2000" b="1" i="1" dirty="0" smtClean="0"/>
              <a:t>Tersine Çevirme (İşlem Yapabilme): </a:t>
            </a:r>
            <a:r>
              <a:rPr lang="tr-TR" sz="2000" dirty="0" smtClean="0"/>
              <a:t>Tersine çevirememe, işlem öncesi döneme adını veren bir özelliktir. Yapılan işlemleri zihinsel ya da eylemsel olarak geri alma tersine çevirmedir. Farklı bir tanımlama ile, bir problemde belli adımlardan geçme ve sonra zihinsel olarak yönü tersine çevirerek başlangıç noktasına geri dönme yeteneği tersine çevirmedir.</a:t>
            </a:r>
            <a:r>
              <a:rPr lang="tr-TR" sz="2000" baseline="30000" dirty="0" smtClean="0"/>
              <a:t>83</a:t>
            </a:r>
            <a:endParaRPr lang="tr-TR" sz="2000" dirty="0"/>
          </a:p>
        </p:txBody>
      </p:sp>
      <p:sp>
        <p:nvSpPr>
          <p:cNvPr id="3" name="2 Başlık"/>
          <p:cNvSpPr>
            <a:spLocks noGrp="1"/>
          </p:cNvSpPr>
          <p:nvPr>
            <p:ph type="title"/>
          </p:nvPr>
        </p:nvSpPr>
        <p:spPr/>
        <p:txBody>
          <a:bodyPr>
            <a:normAutofit fontScale="90000"/>
          </a:bodyPr>
          <a:lstStyle/>
          <a:p>
            <a:pPr algn="ctr"/>
            <a:r>
              <a:rPr lang="tr-TR" dirty="0" smtClean="0"/>
              <a:t>İşlem Öncesi Evre (2-7 Yaş)</a:t>
            </a:r>
            <a:br>
              <a:rPr lang="tr-TR" dirty="0" smtClean="0"/>
            </a:br>
            <a:r>
              <a:rPr lang="tr-TR" sz="3200" i="1" dirty="0" smtClean="0"/>
              <a:t>Sezgisel Dönem (4-7 Yaş)</a:t>
            </a:r>
            <a:endParaRPr lang="tr-TR" sz="3600" dirty="0"/>
          </a:p>
        </p:txBody>
      </p:sp>
      <p:graphicFrame>
        <p:nvGraphicFramePr>
          <p:cNvPr id="4" name="3 Tablo"/>
          <p:cNvGraphicFramePr>
            <a:graphicFrameLocks noGrp="1"/>
          </p:cNvGraphicFramePr>
          <p:nvPr/>
        </p:nvGraphicFramePr>
        <p:xfrm>
          <a:off x="827584" y="3573016"/>
          <a:ext cx="2664296" cy="1368152"/>
        </p:xfrm>
        <a:graphic>
          <a:graphicData uri="http://schemas.openxmlformats.org/drawingml/2006/table">
            <a:tbl>
              <a:tblPr/>
              <a:tblGrid>
                <a:gridCol w="2664296"/>
              </a:tblGrid>
              <a:tr h="1368152">
                <a:tc>
                  <a:txBody>
                    <a:bodyPr/>
                    <a:lstStyle/>
                    <a:p>
                      <a:pPr algn="just">
                        <a:spcAft>
                          <a:spcPts val="0"/>
                        </a:spcAft>
                      </a:pPr>
                      <a:r>
                        <a:rPr lang="tr-TR" sz="2000" i="1" dirty="0">
                          <a:latin typeface="Times New Roman"/>
                          <a:ea typeface="Times New Roman"/>
                        </a:rPr>
                        <a:t>Örnek 1:Ana okuluna giden bir çocuk, 5+3=8 diyebilir; fakat 3+5= 8 diyemez.   </a:t>
                      </a:r>
                      <a:endParaRPr lang="tr-TR" sz="2000" dirty="0">
                        <a:latin typeface="Times New Roman"/>
                        <a:ea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pic>
        <p:nvPicPr>
          <p:cNvPr id="69633" name="Resim 25" descr="C:\Users\mehmet\Desktop\masterbannersample_2e3bb_7003f.jpg"/>
          <p:cNvPicPr>
            <a:picLocks noChangeAspect="1" noChangeArrowheads="1"/>
          </p:cNvPicPr>
          <p:nvPr/>
        </p:nvPicPr>
        <p:blipFill>
          <a:blip r:embed="rId2" cstate="print"/>
          <a:srcRect/>
          <a:stretch>
            <a:fillRect/>
          </a:stretch>
        </p:blipFill>
        <p:spPr bwMode="auto">
          <a:xfrm>
            <a:off x="5364088" y="3573016"/>
            <a:ext cx="2085975" cy="1412875"/>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7715200" cy="1731647"/>
          </a:xfrm>
        </p:spPr>
        <p:txBody>
          <a:bodyPr>
            <a:noAutofit/>
          </a:bodyPr>
          <a:lstStyle/>
          <a:p>
            <a:pPr algn="just"/>
            <a:r>
              <a:rPr lang="tr-TR" sz="2000" b="1" i="1" dirty="0" smtClean="0"/>
              <a:t>Korunum: </a:t>
            </a:r>
            <a:r>
              <a:rPr lang="tr-TR" sz="2000" dirty="0" smtClean="0"/>
              <a:t>Korunum, çocukların bir nesne ya da durumun şeklinin değiştirilmesinin, o nesne ya da durumun temel özelliklerini değiştirmeyeceğinin bilincinde olunması olarak tanımlanır. Korunumla birlikte, çocuklar, nesnelerin belirli özelliklerinin, dış görünüşlerinin değişse de aynı kaldıklarını düşünür.  </a:t>
            </a:r>
            <a:endParaRPr lang="tr-TR" sz="2000" b="1" dirty="0" smtClean="0"/>
          </a:p>
          <a:p>
            <a:pPr algn="just"/>
            <a:endParaRPr lang="tr-TR" sz="2000" dirty="0"/>
          </a:p>
        </p:txBody>
      </p:sp>
      <p:sp>
        <p:nvSpPr>
          <p:cNvPr id="3" name="2 Başlık"/>
          <p:cNvSpPr>
            <a:spLocks noGrp="1"/>
          </p:cNvSpPr>
          <p:nvPr>
            <p:ph type="title"/>
          </p:nvPr>
        </p:nvSpPr>
        <p:spPr/>
        <p:txBody>
          <a:bodyPr>
            <a:normAutofit fontScale="90000"/>
          </a:bodyPr>
          <a:lstStyle/>
          <a:p>
            <a:pPr algn="ctr"/>
            <a:r>
              <a:rPr lang="tr-TR" dirty="0" smtClean="0"/>
              <a:t>İşlem Öncesi Evre (2-7 Yaş)</a:t>
            </a:r>
            <a:br>
              <a:rPr lang="tr-TR" dirty="0" smtClean="0"/>
            </a:br>
            <a:r>
              <a:rPr lang="tr-TR" sz="3200" i="1" dirty="0" smtClean="0"/>
              <a:t>Sezgisel Dönem (4-7 Yaş)</a:t>
            </a:r>
            <a:endParaRPr lang="tr-TR" sz="3600" dirty="0"/>
          </a:p>
        </p:txBody>
      </p:sp>
      <p:pic>
        <p:nvPicPr>
          <p:cNvPr id="68609" name="Resim 5" descr="C:\Users\mehmet\Desktop\İçerik.jpg"/>
          <p:cNvPicPr>
            <a:picLocks noChangeAspect="1" noChangeArrowheads="1"/>
          </p:cNvPicPr>
          <p:nvPr/>
        </p:nvPicPr>
        <p:blipFill>
          <a:blip r:embed="rId2" cstate="print"/>
          <a:srcRect/>
          <a:stretch>
            <a:fillRect/>
          </a:stretch>
        </p:blipFill>
        <p:spPr bwMode="auto">
          <a:xfrm>
            <a:off x="2627784" y="3356993"/>
            <a:ext cx="3683000" cy="936104"/>
          </a:xfrm>
          <a:prstGeom prst="rect">
            <a:avLst/>
          </a:prstGeom>
          <a:noFill/>
          <a:ln w="9525">
            <a:noFill/>
            <a:miter lim="800000"/>
            <a:headEnd/>
            <a:tailEnd/>
          </a:ln>
        </p:spPr>
      </p:pic>
      <p:graphicFrame>
        <p:nvGraphicFramePr>
          <p:cNvPr id="5" name="4 Tablo"/>
          <p:cNvGraphicFramePr>
            <a:graphicFrameLocks noGrp="1"/>
          </p:cNvGraphicFramePr>
          <p:nvPr/>
        </p:nvGraphicFramePr>
        <p:xfrm>
          <a:off x="899592" y="4419600"/>
          <a:ext cx="7272808" cy="1463040"/>
        </p:xfrm>
        <a:graphic>
          <a:graphicData uri="http://schemas.openxmlformats.org/drawingml/2006/table">
            <a:tbl>
              <a:tblPr/>
              <a:tblGrid>
                <a:gridCol w="7272808"/>
              </a:tblGrid>
              <a:tr h="320040">
                <a:tc>
                  <a:txBody>
                    <a:bodyPr/>
                    <a:lstStyle/>
                    <a:p>
                      <a:pPr algn="just">
                        <a:spcAft>
                          <a:spcPts val="0"/>
                        </a:spcAft>
                      </a:pPr>
                      <a:r>
                        <a:rPr lang="tr-TR" sz="1600" i="1" dirty="0" smtClean="0">
                          <a:latin typeface="Times New Roman"/>
                          <a:ea typeface="Times New Roman"/>
                        </a:rPr>
                        <a:t>Örnek:İşlem </a:t>
                      </a:r>
                      <a:r>
                        <a:rPr lang="tr-TR" sz="1600" i="1" dirty="0">
                          <a:latin typeface="Times New Roman"/>
                          <a:ea typeface="Times New Roman"/>
                        </a:rPr>
                        <a:t>öncesindeki bir çocuğa içi aynı miktarda sıvıyla doldurulmuş iki eşit kap gösterilmiştir. Çocuk bu kapların aynı miktarda sıvı içerip içermediği sorulduğunda bunların aynı miktarda olduğu söylenmiştir. Sonra kaplardan birindeki sıvı ince uzun bir kapa boşaltılmıştır. Sonra sıvı miktarları sorulduğunda, sıvı miktarının eşit olmadığı uzun kaptakinin daha çok olduğunu söylemiştir. Yani kapın şeklinin değişmesi, içindeki miktarın değişimini etkilememesi gerektiğini anlayamamıştır. </a:t>
                      </a:r>
                      <a:endParaRPr lang="tr-TR" sz="1600" dirty="0">
                        <a:latin typeface="Times New Roman"/>
                        <a:ea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spTree>
  </p:cSld>
  <p:clrMapOvr>
    <a:masterClrMapping/>
  </p:clrMapOvr>
  <p:transition>
    <p:comb/>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8229600" cy="2883776"/>
          </a:xfrm>
        </p:spPr>
        <p:txBody>
          <a:bodyPr>
            <a:normAutofit/>
          </a:bodyPr>
          <a:lstStyle/>
          <a:p>
            <a:pPr algn="just"/>
            <a:r>
              <a:rPr lang="tr-TR" sz="2000" b="1" i="1" dirty="0" smtClean="0"/>
              <a:t>Tek Yönlü Düşünme (Özelden Özele Akıl Yürütme):</a:t>
            </a:r>
            <a:r>
              <a:rPr lang="tr-TR" sz="2000" dirty="0" smtClean="0"/>
              <a:t> Çocuğun özel bir durumdan diğer özel bir duruma </a:t>
            </a:r>
            <a:r>
              <a:rPr lang="tr-TR" sz="2000" b="1" dirty="0" smtClean="0"/>
              <a:t>genelleme</a:t>
            </a:r>
            <a:r>
              <a:rPr lang="tr-TR" sz="2000" dirty="0" smtClean="0"/>
              <a:t> yapmadan </a:t>
            </a:r>
            <a:r>
              <a:rPr lang="tr-TR" sz="2000" b="1" dirty="0" smtClean="0"/>
              <a:t>akıl yürütmesi, ilişkilendirmesi </a:t>
            </a:r>
            <a:r>
              <a:rPr lang="tr-TR" sz="2000" dirty="0" smtClean="0"/>
              <a:t>ya da iki özel durum arasında </a:t>
            </a:r>
            <a:r>
              <a:rPr lang="tr-TR" sz="2000" b="1" dirty="0" smtClean="0"/>
              <a:t>eşleştirme</a:t>
            </a:r>
            <a:r>
              <a:rPr lang="tr-TR" sz="2000" dirty="0" smtClean="0"/>
              <a:t> yapmasıdır. Sezgisel dönemde tümdengelimsel ve tümevarımsal düşünce gelişmez. Buna bağlı olarak çocuk iki özel durum arasında tek yönlü bir bağlantı kurarak akıl yürütür. Özelden özele akıl yürütme davranışında, çocuğun geçirmiş olduğu yaşantı referans noktasıdır. </a:t>
            </a:r>
          </a:p>
          <a:p>
            <a:pPr algn="just"/>
            <a:endParaRPr lang="tr-TR" sz="2000" dirty="0"/>
          </a:p>
        </p:txBody>
      </p:sp>
      <p:sp>
        <p:nvSpPr>
          <p:cNvPr id="3" name="2 Başlık"/>
          <p:cNvSpPr>
            <a:spLocks noGrp="1"/>
          </p:cNvSpPr>
          <p:nvPr>
            <p:ph type="title"/>
          </p:nvPr>
        </p:nvSpPr>
        <p:spPr/>
        <p:txBody>
          <a:bodyPr>
            <a:normAutofit fontScale="90000"/>
          </a:bodyPr>
          <a:lstStyle/>
          <a:p>
            <a:pPr algn="ctr"/>
            <a:r>
              <a:rPr lang="tr-TR" dirty="0" smtClean="0"/>
              <a:t>İşlem Öncesi Evre (2-7 Yaş)</a:t>
            </a:r>
            <a:br>
              <a:rPr lang="tr-TR" dirty="0" smtClean="0"/>
            </a:br>
            <a:r>
              <a:rPr lang="tr-TR" sz="3200" i="1" dirty="0" smtClean="0"/>
              <a:t>Sezgisel Dönem (4-7 Yaş)</a:t>
            </a:r>
            <a:endParaRPr lang="tr-TR" sz="3600" dirty="0"/>
          </a:p>
        </p:txBody>
      </p:sp>
      <p:graphicFrame>
        <p:nvGraphicFramePr>
          <p:cNvPr id="4" name="3 Tablo"/>
          <p:cNvGraphicFramePr>
            <a:graphicFrameLocks noGrp="1"/>
          </p:cNvGraphicFramePr>
          <p:nvPr/>
        </p:nvGraphicFramePr>
        <p:xfrm>
          <a:off x="827584" y="4293096"/>
          <a:ext cx="7704856" cy="1219200"/>
        </p:xfrm>
        <a:graphic>
          <a:graphicData uri="http://schemas.openxmlformats.org/drawingml/2006/table">
            <a:tbl>
              <a:tblPr/>
              <a:tblGrid>
                <a:gridCol w="7704856"/>
              </a:tblGrid>
              <a:tr h="320040">
                <a:tc>
                  <a:txBody>
                    <a:bodyPr/>
                    <a:lstStyle/>
                    <a:p>
                      <a:pPr algn="just">
                        <a:spcAft>
                          <a:spcPts val="0"/>
                        </a:spcAft>
                      </a:pPr>
                      <a:r>
                        <a:rPr lang="tr-TR" sz="2000" i="1" dirty="0">
                          <a:latin typeface="Times New Roman"/>
                          <a:ea typeface="Times New Roman"/>
                        </a:rPr>
                        <a:t>Örnek: 1. </a:t>
                      </a:r>
                      <a:r>
                        <a:rPr lang="tr-TR" sz="2000" dirty="0">
                          <a:latin typeface="Times New Roman"/>
                          <a:ea typeface="Calibri"/>
                        </a:rPr>
                        <a:t>Her sabah kahvaltıda fındık ezmesi yiyen bir çocuğun, bir sabah fındık ezmesi yemediğinde, o gün kahvaltı yapmadığını söylemesi.</a:t>
                      </a:r>
                      <a:endParaRPr lang="tr-TR" sz="2000" dirty="0">
                        <a:latin typeface="Times New Roman"/>
                        <a:ea typeface="Times New Roman"/>
                      </a:endParaRPr>
                    </a:p>
                    <a:p>
                      <a:pPr algn="just">
                        <a:spcAft>
                          <a:spcPts val="0"/>
                        </a:spcAft>
                      </a:pPr>
                      <a:r>
                        <a:rPr lang="tr-TR" sz="2000" dirty="0">
                          <a:latin typeface="Times New Roman"/>
                          <a:ea typeface="Calibri"/>
                        </a:rPr>
                        <a:t>          2. Babası, hafta içi izin alıp mesaiye gitmediğinde, o günün hafta sonu olduğunu düşünen bir çocuk tek yönlü düşünme yapmıştır</a:t>
                      </a:r>
                      <a:r>
                        <a:rPr lang="tr-TR" sz="2000" dirty="0" smtClean="0">
                          <a:latin typeface="Times New Roman"/>
                          <a:ea typeface="Calibri"/>
                        </a:rPr>
                        <a:t>.</a:t>
                      </a:r>
                      <a:endParaRPr lang="tr-TR" sz="2000" dirty="0">
                        <a:latin typeface="Times New Roman"/>
                        <a:ea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spTree>
  </p:cSld>
  <p:clrMapOvr>
    <a:masterClrMapping/>
  </p:clrMapOvr>
  <p:transition>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8229600" cy="2667752"/>
          </a:xfrm>
        </p:spPr>
        <p:txBody>
          <a:bodyPr>
            <a:normAutofit/>
          </a:bodyPr>
          <a:lstStyle/>
          <a:p>
            <a:pPr algn="just"/>
            <a:r>
              <a:rPr lang="tr-TR" dirty="0" err="1" smtClean="0"/>
              <a:t>Piaget’i</a:t>
            </a:r>
            <a:r>
              <a:rPr lang="tr-TR" dirty="0" smtClean="0"/>
              <a:t> bilişsel gelişim kuramıyla ilişkin üç önemli kavram vardır. Bunlar; </a:t>
            </a:r>
          </a:p>
          <a:p>
            <a:pPr lvl="1" algn="just"/>
            <a:r>
              <a:rPr lang="tr-TR" b="1" dirty="0" smtClean="0"/>
              <a:t>şema, 	</a:t>
            </a:r>
          </a:p>
          <a:p>
            <a:pPr lvl="1" algn="just"/>
            <a:r>
              <a:rPr lang="tr-TR" b="1" dirty="0" smtClean="0"/>
              <a:t>fonksiyonel değişmezler (uyum sağlama ve örgütleme)  </a:t>
            </a:r>
          </a:p>
          <a:p>
            <a:pPr lvl="1" algn="just"/>
            <a:r>
              <a:rPr lang="tr-TR" b="1" dirty="0" smtClean="0"/>
              <a:t>dengelemedir</a:t>
            </a:r>
            <a:r>
              <a:rPr lang="tr-TR" dirty="0" smtClean="0"/>
              <a:t>. </a:t>
            </a:r>
            <a:endParaRPr lang="tr-TR" dirty="0"/>
          </a:p>
        </p:txBody>
      </p:sp>
      <p:sp>
        <p:nvSpPr>
          <p:cNvPr id="3" name="2 Başlık"/>
          <p:cNvSpPr>
            <a:spLocks noGrp="1"/>
          </p:cNvSpPr>
          <p:nvPr>
            <p:ph type="title"/>
          </p:nvPr>
        </p:nvSpPr>
        <p:spPr/>
        <p:txBody>
          <a:bodyPr>
            <a:normAutofit fontScale="90000"/>
          </a:bodyPr>
          <a:lstStyle/>
          <a:p>
            <a:r>
              <a:rPr lang="tr-TR" dirty="0" smtClean="0"/>
              <a:t>Bilişsel Gelişimde Temel Kavramlar</a:t>
            </a:r>
            <a:endParaRPr lang="tr-TR" dirty="0"/>
          </a:p>
        </p:txBody>
      </p:sp>
      <p:pic>
        <p:nvPicPr>
          <p:cNvPr id="3076" name="Picture 4" descr="http://www.tadika.org/JeanPiaget.jpg">
            <a:hlinkClick r:id="rId2"/>
          </p:cNvPr>
          <p:cNvPicPr>
            <a:picLocks noChangeAspect="1" noChangeArrowheads="1"/>
          </p:cNvPicPr>
          <p:nvPr/>
        </p:nvPicPr>
        <p:blipFill>
          <a:blip r:embed="rId3" cstate="print"/>
          <a:srcRect/>
          <a:stretch>
            <a:fillRect/>
          </a:stretch>
        </p:blipFill>
        <p:spPr bwMode="auto">
          <a:xfrm>
            <a:off x="5580112" y="3212976"/>
            <a:ext cx="2409825" cy="3333750"/>
          </a:xfrm>
          <a:prstGeom prst="rect">
            <a:avLst/>
          </a:prstGeom>
          <a:noFill/>
        </p:spPr>
      </p:pic>
    </p:spTree>
  </p:cSld>
  <p:clrMapOvr>
    <a:masterClrMapping/>
  </p:clrMapOvr>
  <p:transition>
    <p:pull dir="l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5050904" cy="3171808"/>
          </a:xfrm>
        </p:spPr>
        <p:txBody>
          <a:bodyPr>
            <a:normAutofit fontScale="92500" lnSpcReduction="20000"/>
          </a:bodyPr>
          <a:lstStyle/>
          <a:p>
            <a:pPr algn="just"/>
            <a:r>
              <a:rPr lang="tr-TR" sz="2000" b="1" i="1" dirty="0" smtClean="0"/>
              <a:t>Tek Yönlü sınıflama: </a:t>
            </a:r>
            <a:r>
              <a:rPr lang="tr-TR" sz="2000" dirty="0" smtClean="0"/>
              <a:t>Sınıflama yapma, kategorize etme, gruplandırma gibi anlamları bulunmaktadır. Tek yönlü sınıflama, nesnenin, uyarıcıların bir yönüne odaklanma sonrasında yapılan gruplandırma işlemleridir. Bir sınıf içinde, öğrencileri düşünelim. Bu öğrenciler, pek çok özellik bakımından birbirlerinden ayrılabilir. Ama sezgisel dönemdeki bir çocuk için bu öğrenciler beklide “kızlar ve erkekler” olarak kategorize edilebilir. </a:t>
            </a:r>
          </a:p>
          <a:p>
            <a:pPr algn="just"/>
            <a:endParaRPr lang="tr-TR" sz="2000" dirty="0"/>
          </a:p>
        </p:txBody>
      </p:sp>
      <p:sp>
        <p:nvSpPr>
          <p:cNvPr id="3" name="2 Başlık"/>
          <p:cNvSpPr>
            <a:spLocks noGrp="1"/>
          </p:cNvSpPr>
          <p:nvPr>
            <p:ph type="title"/>
          </p:nvPr>
        </p:nvSpPr>
        <p:spPr/>
        <p:txBody>
          <a:bodyPr>
            <a:normAutofit fontScale="90000"/>
          </a:bodyPr>
          <a:lstStyle/>
          <a:p>
            <a:pPr algn="ctr"/>
            <a:r>
              <a:rPr lang="tr-TR" dirty="0" smtClean="0"/>
              <a:t>İşlem Öncesi Evre (2-7 Yaş)</a:t>
            </a:r>
            <a:br>
              <a:rPr lang="tr-TR" dirty="0" smtClean="0"/>
            </a:br>
            <a:r>
              <a:rPr lang="tr-TR" sz="3200" i="1" dirty="0" smtClean="0"/>
              <a:t>Sezgisel Dönem (4-7 Yaş)</a:t>
            </a:r>
            <a:endParaRPr lang="tr-TR" sz="3600" dirty="0"/>
          </a:p>
        </p:txBody>
      </p:sp>
      <p:pic>
        <p:nvPicPr>
          <p:cNvPr id="66561" name="Resim 27" descr="C:\Users\mehmet\Desktop\imagesv.jpg"/>
          <p:cNvPicPr>
            <a:picLocks noChangeAspect="1" noChangeArrowheads="1"/>
          </p:cNvPicPr>
          <p:nvPr/>
        </p:nvPicPr>
        <p:blipFill>
          <a:blip r:embed="rId2" cstate="print"/>
          <a:srcRect/>
          <a:stretch>
            <a:fillRect/>
          </a:stretch>
        </p:blipFill>
        <p:spPr bwMode="auto">
          <a:xfrm>
            <a:off x="5652120" y="1556792"/>
            <a:ext cx="2898825" cy="2736304"/>
          </a:xfrm>
          <a:prstGeom prst="rect">
            <a:avLst/>
          </a:prstGeom>
          <a:noFill/>
          <a:ln w="9525">
            <a:noFill/>
            <a:miter lim="800000"/>
            <a:headEnd/>
            <a:tailEnd/>
          </a:ln>
        </p:spPr>
      </p:pic>
      <p:graphicFrame>
        <p:nvGraphicFramePr>
          <p:cNvPr id="5" name="4 Tablo"/>
          <p:cNvGraphicFramePr>
            <a:graphicFrameLocks noGrp="1"/>
          </p:cNvGraphicFramePr>
          <p:nvPr/>
        </p:nvGraphicFramePr>
        <p:xfrm>
          <a:off x="1043608" y="4437112"/>
          <a:ext cx="7488832" cy="1524000"/>
        </p:xfrm>
        <a:graphic>
          <a:graphicData uri="http://schemas.openxmlformats.org/drawingml/2006/table">
            <a:tbl>
              <a:tblPr/>
              <a:tblGrid>
                <a:gridCol w="7488832"/>
              </a:tblGrid>
              <a:tr h="320040">
                <a:tc>
                  <a:txBody>
                    <a:bodyPr/>
                    <a:lstStyle/>
                    <a:p>
                      <a:pPr algn="just">
                        <a:spcAft>
                          <a:spcPts val="0"/>
                        </a:spcAft>
                      </a:pPr>
                      <a:r>
                        <a:rPr lang="tr-TR" sz="2000" i="1" dirty="0">
                          <a:latin typeface="Times New Roman"/>
                          <a:ea typeface="Times New Roman"/>
                        </a:rPr>
                        <a:t>Örnek: </a:t>
                      </a:r>
                      <a:r>
                        <a:rPr lang="tr-TR" sz="2000" i="1" dirty="0" err="1">
                          <a:latin typeface="Times New Roman"/>
                          <a:ea typeface="Times New Roman"/>
                        </a:rPr>
                        <a:t>Piaget</a:t>
                      </a:r>
                      <a:r>
                        <a:rPr lang="tr-TR" sz="2000" i="1" dirty="0">
                          <a:latin typeface="Times New Roman"/>
                          <a:ea typeface="Times New Roman"/>
                        </a:rPr>
                        <a:t>’ farklı renk, büyüklük ve şekiller içeren nesneleri çocuğun önüne getirerek çocuktan onları gruplandırmasını istemiş. Çocuk, burada nesnenin hangi özelliğine odaklanmışsa ona göre nesneleri gruplara ayırmaya başlamıştır. Diğer özellikleri göz önünde bulundurmamıştır.</a:t>
                      </a:r>
                      <a:r>
                        <a:rPr lang="tr-TR" sz="2000" dirty="0">
                          <a:latin typeface="Times New Roman"/>
                          <a:ea typeface="Times New Roman"/>
                        </a:rPr>
                        <a:t> </a:t>
                      </a: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spTree>
  </p:cSld>
  <p:clrMapOvr>
    <a:masterClrMapping/>
  </p:clrMapOvr>
  <p:transition>
    <p:comb/>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8229600" cy="2307711"/>
          </a:xfrm>
        </p:spPr>
        <p:txBody>
          <a:bodyPr>
            <a:normAutofit/>
          </a:bodyPr>
          <a:lstStyle/>
          <a:p>
            <a:pPr algn="just"/>
            <a:r>
              <a:rPr lang="tr-TR" sz="2000" dirty="0" smtClean="0"/>
              <a:t>Sezgisel dönemde olan bir çocuk, tek yönlü sınıflamaya bağlı olarak </a:t>
            </a:r>
            <a:r>
              <a:rPr lang="tr-TR" sz="2000" b="1" dirty="0" smtClean="0"/>
              <a:t>sınıf kapsama (parça-bütün ilişkisi)</a:t>
            </a:r>
            <a:r>
              <a:rPr lang="tr-TR" sz="2000" dirty="0" smtClean="0"/>
              <a:t> özelliğini kazanamamaktadır. Alt kategoridekilerin, üst kategoridekilere dahil olduğunu bilme işi olarak bilinmektedir. Şehir-ülke, çiçek-gül, hamsi-balık vb varlık, durum ya da nesneler arasındaki hiyerarşiyi sezgisel dönemde kavramak çoğunlukla mümkün değildir.  </a:t>
            </a:r>
          </a:p>
          <a:p>
            <a:pPr algn="just"/>
            <a:endParaRPr lang="tr-TR" sz="2000" dirty="0"/>
          </a:p>
        </p:txBody>
      </p:sp>
      <p:sp>
        <p:nvSpPr>
          <p:cNvPr id="3" name="2 Başlık"/>
          <p:cNvSpPr>
            <a:spLocks noGrp="1"/>
          </p:cNvSpPr>
          <p:nvPr>
            <p:ph type="title"/>
          </p:nvPr>
        </p:nvSpPr>
        <p:spPr/>
        <p:txBody>
          <a:bodyPr>
            <a:normAutofit fontScale="90000"/>
          </a:bodyPr>
          <a:lstStyle/>
          <a:p>
            <a:pPr algn="ctr"/>
            <a:r>
              <a:rPr lang="tr-TR" dirty="0" smtClean="0"/>
              <a:t>İşlem Öncesi Evre (2-7 Yaş)</a:t>
            </a:r>
            <a:br>
              <a:rPr lang="tr-TR" dirty="0" smtClean="0"/>
            </a:br>
            <a:r>
              <a:rPr lang="tr-TR" sz="3200" i="1" dirty="0" smtClean="0"/>
              <a:t>Sezgisel Dönem (4-7 Yaş)</a:t>
            </a:r>
            <a:endParaRPr lang="tr-TR" sz="3600" dirty="0"/>
          </a:p>
        </p:txBody>
      </p:sp>
      <p:graphicFrame>
        <p:nvGraphicFramePr>
          <p:cNvPr id="4" name="3 Tablo"/>
          <p:cNvGraphicFramePr>
            <a:graphicFrameLocks noGrp="1"/>
          </p:cNvGraphicFramePr>
          <p:nvPr/>
        </p:nvGraphicFramePr>
        <p:xfrm>
          <a:off x="971600" y="3717032"/>
          <a:ext cx="7632848" cy="1219200"/>
        </p:xfrm>
        <a:graphic>
          <a:graphicData uri="http://schemas.openxmlformats.org/drawingml/2006/table">
            <a:tbl>
              <a:tblPr/>
              <a:tblGrid>
                <a:gridCol w="7632848"/>
              </a:tblGrid>
              <a:tr h="320040">
                <a:tc>
                  <a:txBody>
                    <a:bodyPr/>
                    <a:lstStyle/>
                    <a:p>
                      <a:pPr algn="just">
                        <a:spcAft>
                          <a:spcPts val="0"/>
                        </a:spcAft>
                      </a:pPr>
                      <a:r>
                        <a:rPr lang="tr-TR" sz="2000" dirty="0">
                          <a:latin typeface="Times New Roman"/>
                          <a:ea typeface="Times New Roman"/>
                        </a:rPr>
                        <a:t>   </a:t>
                      </a:r>
                      <a:r>
                        <a:rPr lang="tr-TR" sz="2000" i="1" dirty="0">
                          <a:latin typeface="Times New Roman"/>
                          <a:ea typeface="Times New Roman"/>
                        </a:rPr>
                        <a:t>Örnek: Çocuğa, Ankaralı olanlar aynı zamanda, Türkiyeli mi? diye sorulduğunda, çocuk, “hayır onlar Ankaralı” cevabını verebilir. Burada çocuğun, bütün ile parça arasında ilişkiyi anlamadığını görmek mümkündür.     </a:t>
                      </a:r>
                      <a:endParaRPr lang="tr-TR" sz="2000" dirty="0">
                        <a:latin typeface="Times New Roman"/>
                        <a:ea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spTree>
  </p:cSld>
  <p:clrMapOvr>
    <a:masterClrMapping/>
  </p:clrMapOvr>
  <p:transition>
    <p:newsfla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8229600" cy="651528"/>
          </a:xfrm>
        </p:spPr>
        <p:txBody>
          <a:bodyPr>
            <a:noAutofit/>
          </a:bodyPr>
          <a:lstStyle/>
          <a:p>
            <a:pPr algn="just"/>
            <a:r>
              <a:rPr lang="tr-TR" sz="2000" b="1" i="1" dirty="0" smtClean="0"/>
              <a:t>Tek Yönlü Sıralama:</a:t>
            </a:r>
            <a:r>
              <a:rPr lang="tr-TR" sz="2000" dirty="0" smtClean="0"/>
              <a:t>Belirlenmiş özelliklere göre dizmek anlamına gelen sıralama işlemi, sınıflama işlemleri ile birlikte görülebilir. Tek yönlü sıralama, nesneleri, uyarıcıları odaklanılan özellik bağlamında dizmektir. </a:t>
            </a:r>
            <a:endParaRPr lang="tr-TR" sz="2000" dirty="0"/>
          </a:p>
        </p:txBody>
      </p:sp>
      <p:sp>
        <p:nvSpPr>
          <p:cNvPr id="3" name="2 Başlık"/>
          <p:cNvSpPr>
            <a:spLocks noGrp="1"/>
          </p:cNvSpPr>
          <p:nvPr>
            <p:ph type="title"/>
          </p:nvPr>
        </p:nvSpPr>
        <p:spPr/>
        <p:txBody>
          <a:bodyPr>
            <a:normAutofit fontScale="90000"/>
          </a:bodyPr>
          <a:lstStyle/>
          <a:p>
            <a:pPr algn="ctr"/>
            <a:r>
              <a:rPr lang="tr-TR" dirty="0" smtClean="0"/>
              <a:t>İşlem Öncesi Evre (2-7 Yaş)</a:t>
            </a:r>
            <a:br>
              <a:rPr lang="tr-TR" dirty="0" smtClean="0"/>
            </a:br>
            <a:r>
              <a:rPr lang="tr-TR" sz="3200" i="1" dirty="0" smtClean="0"/>
              <a:t>Sezgisel Dönem (4-7 Yaş)</a:t>
            </a:r>
            <a:endParaRPr lang="tr-TR" sz="3600" dirty="0"/>
          </a:p>
        </p:txBody>
      </p:sp>
      <p:pic>
        <p:nvPicPr>
          <p:cNvPr id="64513" name="Resim 28" descr="C:\Users\mehmet\Desktop\işlem-öncesi-dönem.jpg"/>
          <p:cNvPicPr>
            <a:picLocks noChangeAspect="1" noChangeArrowheads="1"/>
          </p:cNvPicPr>
          <p:nvPr/>
        </p:nvPicPr>
        <p:blipFill>
          <a:blip r:embed="rId2" cstate="print"/>
          <a:srcRect/>
          <a:stretch>
            <a:fillRect/>
          </a:stretch>
        </p:blipFill>
        <p:spPr bwMode="auto">
          <a:xfrm>
            <a:off x="827584" y="2924944"/>
            <a:ext cx="2016224" cy="1656184"/>
          </a:xfrm>
          <a:prstGeom prst="rect">
            <a:avLst/>
          </a:prstGeom>
          <a:noFill/>
          <a:ln w="9525">
            <a:noFill/>
            <a:miter lim="800000"/>
            <a:headEnd/>
            <a:tailEnd/>
          </a:ln>
        </p:spPr>
      </p:pic>
      <p:graphicFrame>
        <p:nvGraphicFramePr>
          <p:cNvPr id="5" name="4 Tablo"/>
          <p:cNvGraphicFramePr>
            <a:graphicFrameLocks noGrp="1"/>
          </p:cNvGraphicFramePr>
          <p:nvPr/>
        </p:nvGraphicFramePr>
        <p:xfrm>
          <a:off x="3059832" y="2924944"/>
          <a:ext cx="5472608" cy="2438400"/>
        </p:xfrm>
        <a:graphic>
          <a:graphicData uri="http://schemas.openxmlformats.org/drawingml/2006/table">
            <a:tbl>
              <a:tblPr/>
              <a:tblGrid>
                <a:gridCol w="5472608"/>
              </a:tblGrid>
              <a:tr h="2016224">
                <a:tc>
                  <a:txBody>
                    <a:bodyPr/>
                    <a:lstStyle/>
                    <a:p>
                      <a:pPr algn="just">
                        <a:spcAft>
                          <a:spcPts val="0"/>
                        </a:spcAft>
                      </a:pPr>
                      <a:r>
                        <a:rPr lang="tr-TR" sz="2000" dirty="0">
                          <a:latin typeface="Times New Roman"/>
                          <a:ea typeface="Times New Roman"/>
                        </a:rPr>
                        <a:t> </a:t>
                      </a:r>
                      <a:r>
                        <a:rPr lang="tr-TR" sz="2000" i="1" dirty="0">
                          <a:latin typeface="Times New Roman"/>
                          <a:ea typeface="Times New Roman"/>
                        </a:rPr>
                        <a:t>Örnek: </a:t>
                      </a:r>
                      <a:r>
                        <a:rPr lang="tr-TR" sz="2000" i="1" dirty="0" err="1">
                          <a:latin typeface="Times New Roman"/>
                          <a:ea typeface="Times New Roman"/>
                        </a:rPr>
                        <a:t>Piaget</a:t>
                      </a:r>
                      <a:r>
                        <a:rPr lang="tr-TR" sz="2000" i="1" dirty="0">
                          <a:latin typeface="Times New Roman"/>
                          <a:ea typeface="Times New Roman"/>
                        </a:rPr>
                        <a:t>, farklı uzunluklarda 5 çubuğu çocuğunun önüne getirmiş ve ondan uzun olanından kısa olanına doğru çubukları dizmesini istemiştir. Çocuk, en uzun çubuğu ilk sıraya koymuş diğerlerini dağınık bir şekilde sıraya dizmiştir. Çocuktan çubukları kısadan uzuna doğru dizmesini istediğinde bu kez kısa çubuğu ilk başa getirmiş fakat diğer çubukların yerini karıştırmıştır.   </a:t>
                      </a:r>
                      <a:endParaRPr lang="tr-TR" sz="2000" dirty="0">
                        <a:latin typeface="Times New Roman"/>
                        <a:ea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spTree>
  </p:cSld>
  <p:clrMapOvr>
    <a:masterClrMapping/>
  </p:clrMapOvr>
  <p:transition>
    <p:comb/>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8229600" cy="1227591"/>
          </a:xfrm>
        </p:spPr>
        <p:txBody>
          <a:bodyPr>
            <a:normAutofit fontScale="85000" lnSpcReduction="10000"/>
          </a:bodyPr>
          <a:lstStyle/>
          <a:p>
            <a:pPr algn="just"/>
            <a:endParaRPr lang="tr-TR" sz="2000" b="1" i="1" dirty="0" smtClean="0"/>
          </a:p>
          <a:p>
            <a:pPr algn="just"/>
            <a:r>
              <a:rPr lang="tr-TR" sz="2000" b="1" i="1" dirty="0" smtClean="0"/>
              <a:t>Yapaycılık</a:t>
            </a:r>
            <a:r>
              <a:rPr lang="tr-TR" sz="2000" i="1" dirty="0" smtClean="0"/>
              <a:t>:</a:t>
            </a:r>
            <a:r>
              <a:rPr lang="tr-TR" sz="2000" dirty="0" smtClean="0"/>
              <a:t> Çocukların canlandırmacılık düşüncesinin paralelinde görülen önemli bir özellik yapaycılıktır.  Yapaycılık, doğa olaylarının birileri tarafından yapıldığının düşünülmesi olarak bilinir. </a:t>
            </a:r>
            <a:endParaRPr lang="tr-TR" sz="2000" dirty="0"/>
          </a:p>
        </p:txBody>
      </p:sp>
      <p:sp>
        <p:nvSpPr>
          <p:cNvPr id="3" name="2 Başlık"/>
          <p:cNvSpPr>
            <a:spLocks noGrp="1"/>
          </p:cNvSpPr>
          <p:nvPr>
            <p:ph type="title"/>
          </p:nvPr>
        </p:nvSpPr>
        <p:spPr/>
        <p:txBody>
          <a:bodyPr>
            <a:normAutofit fontScale="90000"/>
          </a:bodyPr>
          <a:lstStyle/>
          <a:p>
            <a:pPr algn="ctr"/>
            <a:r>
              <a:rPr lang="tr-TR" dirty="0" smtClean="0"/>
              <a:t>İşlem Öncesi Evre (2-7 Yaş)</a:t>
            </a:r>
            <a:br>
              <a:rPr lang="tr-TR" dirty="0" smtClean="0"/>
            </a:br>
            <a:r>
              <a:rPr lang="tr-TR" sz="3200" i="1" dirty="0" smtClean="0"/>
              <a:t>Sezgisel Dönem (4-7 Yaş)</a:t>
            </a:r>
            <a:endParaRPr lang="tr-TR" sz="3600" dirty="0"/>
          </a:p>
        </p:txBody>
      </p:sp>
      <p:graphicFrame>
        <p:nvGraphicFramePr>
          <p:cNvPr id="4" name="3 Tablo"/>
          <p:cNvGraphicFramePr>
            <a:graphicFrameLocks noGrp="1"/>
          </p:cNvGraphicFramePr>
          <p:nvPr/>
        </p:nvGraphicFramePr>
        <p:xfrm>
          <a:off x="971600" y="3212976"/>
          <a:ext cx="7416824" cy="914400"/>
        </p:xfrm>
        <a:graphic>
          <a:graphicData uri="http://schemas.openxmlformats.org/drawingml/2006/table">
            <a:tbl>
              <a:tblPr/>
              <a:tblGrid>
                <a:gridCol w="7416824"/>
              </a:tblGrid>
              <a:tr h="320040">
                <a:tc>
                  <a:txBody>
                    <a:bodyPr/>
                    <a:lstStyle/>
                    <a:p>
                      <a:pPr algn="just">
                        <a:spcAft>
                          <a:spcPts val="0"/>
                        </a:spcAft>
                      </a:pPr>
                      <a:r>
                        <a:rPr lang="tr-TR" sz="2000" dirty="0">
                          <a:latin typeface="Times New Roman"/>
                          <a:ea typeface="Times New Roman"/>
                        </a:rPr>
                        <a:t> </a:t>
                      </a:r>
                      <a:r>
                        <a:rPr lang="tr-TR" sz="2000" i="1" dirty="0">
                          <a:latin typeface="Times New Roman"/>
                          <a:ea typeface="Times New Roman"/>
                        </a:rPr>
                        <a:t>Örnek: Güneşi birilerinin kibritle yaktığını (</a:t>
                      </a:r>
                      <a:r>
                        <a:rPr lang="tr-TR" sz="2000" i="1" dirty="0" err="1">
                          <a:latin typeface="Times New Roman"/>
                          <a:ea typeface="Times New Roman"/>
                        </a:rPr>
                        <a:t>Gander</a:t>
                      </a:r>
                      <a:r>
                        <a:rPr lang="tr-TR" sz="2000" i="1" dirty="0">
                          <a:latin typeface="Times New Roman"/>
                          <a:ea typeface="Times New Roman"/>
                        </a:rPr>
                        <a:t> ve </a:t>
                      </a:r>
                      <a:r>
                        <a:rPr lang="tr-TR" sz="2000" i="1" dirty="0" err="1">
                          <a:latin typeface="Times New Roman"/>
                          <a:ea typeface="Times New Roman"/>
                        </a:rPr>
                        <a:t>Gardiner</a:t>
                      </a:r>
                      <a:r>
                        <a:rPr lang="tr-TR" sz="2000" i="1" dirty="0">
                          <a:latin typeface="Times New Roman"/>
                          <a:ea typeface="Times New Roman"/>
                        </a:rPr>
                        <a:t>, 1995), gökyüzündeki ayı birilerinin yeryüzünü aydınlatması için geceleyin çıkartıldığını düşünen bir çocuk yapaycı düşünmüştür.   </a:t>
                      </a:r>
                      <a:endParaRPr lang="tr-TR" sz="2000" dirty="0">
                        <a:latin typeface="Times New Roman"/>
                        <a:ea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spTree>
  </p:cSld>
  <p:clrMapOvr>
    <a:masterClrMapping/>
  </p:clrMapOvr>
  <p:transition>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196752"/>
            <a:ext cx="5770984" cy="2808313"/>
          </a:xfrm>
        </p:spPr>
        <p:txBody>
          <a:bodyPr>
            <a:noAutofit/>
          </a:bodyPr>
          <a:lstStyle/>
          <a:p>
            <a:pPr algn="just"/>
            <a:r>
              <a:rPr lang="tr-TR" sz="2000" dirty="0" smtClean="0"/>
              <a:t>Somut işlemler döneminde, çocukların düşünme becerileri yetişkinlerin düşünme becerilerine daha fazla benzemeye başlar. Akıl yürütme, çok daha mantıklı ve örgütlü bir şekilde olmaktadır.</a:t>
            </a:r>
            <a:r>
              <a:rPr lang="tr-TR" sz="2000" baseline="30000" dirty="0" smtClean="0"/>
              <a:t> 86</a:t>
            </a:r>
            <a:r>
              <a:rPr lang="tr-TR" sz="2000" dirty="0" smtClean="0"/>
              <a:t> </a:t>
            </a:r>
          </a:p>
          <a:p>
            <a:pPr algn="just"/>
            <a:r>
              <a:rPr lang="tr-TR" sz="2000" dirty="0" smtClean="0"/>
              <a:t>Somut işlem döneminde çocuklar, </a:t>
            </a:r>
            <a:r>
              <a:rPr lang="tr-TR" sz="2000" b="1" dirty="0" smtClean="0"/>
              <a:t>somut nesneler, durumlar</a:t>
            </a:r>
            <a:r>
              <a:rPr lang="tr-TR" sz="2000" dirty="0" smtClean="0"/>
              <a:t> üzerinde akıl yürütme, muhakeme yapma, problem çözme gibi bazı becerileri kazanmışlardır.  </a:t>
            </a:r>
          </a:p>
          <a:p>
            <a:pPr algn="just"/>
            <a:r>
              <a:rPr lang="tr-TR" sz="2000" dirty="0" smtClean="0"/>
              <a:t>Bu evrede en önemli değişimler, işlem öncesi dönemindeki </a:t>
            </a:r>
            <a:r>
              <a:rPr lang="tr-TR" sz="2000" b="1" dirty="0" smtClean="0"/>
              <a:t>odaklaşma, tersine çevirememe, korunumun olmaması, tek yönlü düşünce / sınıflama / sıralama</a:t>
            </a:r>
            <a:r>
              <a:rPr lang="tr-TR" sz="2000" dirty="0" smtClean="0"/>
              <a:t> gibi düşünce sınırlılıklarının ortadan kalkmasıdır. </a:t>
            </a:r>
          </a:p>
          <a:p>
            <a:pPr algn="just"/>
            <a:endParaRPr lang="tr-TR" sz="2000" dirty="0"/>
          </a:p>
        </p:txBody>
      </p:sp>
      <p:sp>
        <p:nvSpPr>
          <p:cNvPr id="3" name="2 Başlık"/>
          <p:cNvSpPr>
            <a:spLocks noGrp="1"/>
          </p:cNvSpPr>
          <p:nvPr>
            <p:ph type="title"/>
          </p:nvPr>
        </p:nvSpPr>
        <p:spPr/>
        <p:txBody>
          <a:bodyPr>
            <a:normAutofit fontScale="90000"/>
          </a:bodyPr>
          <a:lstStyle/>
          <a:p>
            <a:pPr algn="ctr"/>
            <a:r>
              <a:rPr lang="tr-TR" dirty="0" smtClean="0"/>
              <a:t>Somut İşlemler Evresi (7-11 Yaş)</a:t>
            </a:r>
            <a:endParaRPr lang="tr-TR" sz="3600" dirty="0"/>
          </a:p>
        </p:txBody>
      </p:sp>
      <p:pic>
        <p:nvPicPr>
          <p:cNvPr id="70660" name="Picture 4" descr="http://resim.anasinifim.net/x/d600e5ec5e214405364b652222a2b589.jpg">
            <a:hlinkClick r:id="rId2"/>
          </p:cNvPr>
          <p:cNvPicPr>
            <a:picLocks noChangeAspect="1" noChangeArrowheads="1"/>
          </p:cNvPicPr>
          <p:nvPr/>
        </p:nvPicPr>
        <p:blipFill>
          <a:blip r:embed="rId3" cstate="print"/>
          <a:srcRect/>
          <a:stretch>
            <a:fillRect/>
          </a:stretch>
        </p:blipFill>
        <p:spPr bwMode="auto">
          <a:xfrm>
            <a:off x="6335687" y="1268760"/>
            <a:ext cx="2808313" cy="4095750"/>
          </a:xfrm>
          <a:prstGeom prst="rect">
            <a:avLst/>
          </a:prstGeom>
          <a:noFill/>
        </p:spPr>
      </p:pic>
    </p:spTree>
  </p:cSld>
  <p:clrMapOvr>
    <a:masterClrMapping/>
  </p:clrMapOvr>
  <p:transition>
    <p:randomBa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95536" y="1481329"/>
            <a:ext cx="8568952" cy="2091687"/>
          </a:xfrm>
        </p:spPr>
        <p:txBody>
          <a:bodyPr>
            <a:noAutofit/>
          </a:bodyPr>
          <a:lstStyle/>
          <a:p>
            <a:pPr algn="just"/>
            <a:r>
              <a:rPr lang="tr-TR" sz="2000" dirty="0" smtClean="0"/>
              <a:t>Somut işlemler döneminde, çocuklar nesnelerin ya da uyarıcıların bir özelliğine odaklanmayıp, pek çok özelliğini bir anda değerlendirerek odaktan uzaklaşabilirler. </a:t>
            </a:r>
            <a:r>
              <a:rPr lang="tr-TR" sz="2000" i="1" dirty="0" smtClean="0"/>
              <a:t>Karşı yolda dondurmacıya odaklanan ve ona doğru yürüyen bir çocuğun, yolun sağından ya da solundan gelen bir arabalara artık dikkat edebilirler (Odaktan uzaklaşma).  </a:t>
            </a:r>
          </a:p>
          <a:p>
            <a:pPr algn="just"/>
            <a:r>
              <a:rPr lang="tr-TR" sz="2000" dirty="0" smtClean="0"/>
              <a:t>Bir problemde belli adımlardan geçme ve sonra zihinsel olarak yönü tersine çevirerek başlangıç noktasına geri dönme yeteneği olarak bilinen tersine çevirme becerisini çocuklar başarabilmektedir.</a:t>
            </a:r>
            <a:r>
              <a:rPr lang="tr-TR" sz="2000" baseline="30000" dirty="0" smtClean="0"/>
              <a:t> 87</a:t>
            </a:r>
            <a:r>
              <a:rPr lang="tr-TR" sz="2000" dirty="0" smtClean="0"/>
              <a:t> </a:t>
            </a:r>
            <a:r>
              <a:rPr lang="tr-TR" sz="2000" i="1" dirty="0" smtClean="0"/>
              <a:t>1’den 10’a kadar saymayı öğrenen bir çocuk, 10’dan 1’ kadarda rahatlıkla geriye doğru sayabilirler (Tersine çevirme, işlem yapma). </a:t>
            </a:r>
          </a:p>
          <a:p>
            <a:pPr algn="just"/>
            <a:endParaRPr lang="tr-TR" sz="2000" i="1" dirty="0" smtClean="0"/>
          </a:p>
          <a:p>
            <a:pPr algn="just"/>
            <a:endParaRPr lang="tr-TR" sz="2000" dirty="0"/>
          </a:p>
        </p:txBody>
      </p:sp>
      <p:sp>
        <p:nvSpPr>
          <p:cNvPr id="3" name="2 Başlık"/>
          <p:cNvSpPr>
            <a:spLocks noGrp="1"/>
          </p:cNvSpPr>
          <p:nvPr>
            <p:ph type="title"/>
          </p:nvPr>
        </p:nvSpPr>
        <p:spPr/>
        <p:txBody>
          <a:bodyPr>
            <a:normAutofit fontScale="90000"/>
          </a:bodyPr>
          <a:lstStyle/>
          <a:p>
            <a:pPr algn="ctr"/>
            <a:r>
              <a:rPr lang="tr-TR" dirty="0" smtClean="0"/>
              <a:t>Somut İşlemler Evresi (7-11 Yaş)</a:t>
            </a:r>
            <a:endParaRPr lang="tr-TR" dirty="0"/>
          </a:p>
        </p:txBody>
      </p:sp>
    </p:spTree>
  </p:cSld>
  <p:clrMapOvr>
    <a:masterClrMapping/>
  </p:clrMapOvr>
  <p:transition>
    <p:randomBa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a:bodyPr>
          <a:lstStyle/>
          <a:p>
            <a:pPr algn="just"/>
            <a:r>
              <a:rPr lang="tr-TR" sz="2000" b="1" dirty="0" smtClean="0"/>
              <a:t>Ç</a:t>
            </a:r>
            <a:r>
              <a:rPr lang="tr-TR" sz="2000" dirty="0" smtClean="0"/>
              <a:t>ocukların bir nesne ya da durumun şeklinin değiştirilmesinin, o nesne ya da durumun temel özelliklerini değiştirmeyeceğinin bilincinde olunması</a:t>
            </a:r>
            <a:r>
              <a:rPr lang="tr-TR" sz="2000" b="1" dirty="0" smtClean="0"/>
              <a:t> </a:t>
            </a:r>
            <a:r>
              <a:rPr lang="tr-TR" sz="2000" dirty="0" smtClean="0"/>
              <a:t>olarak korunum</a:t>
            </a:r>
            <a:r>
              <a:rPr lang="tr-TR" sz="2000" b="1" dirty="0" smtClean="0"/>
              <a:t> </a:t>
            </a:r>
            <a:r>
              <a:rPr lang="tr-TR" sz="2000" dirty="0" smtClean="0"/>
              <a:t>yeteneğini bu evredeki çocuklar artık kazanmışlardır.</a:t>
            </a:r>
            <a:r>
              <a:rPr lang="tr-TR" sz="2000" baseline="30000" dirty="0" smtClean="0"/>
              <a:t> 88</a:t>
            </a:r>
            <a:r>
              <a:rPr lang="tr-TR" sz="2000" dirty="0" smtClean="0"/>
              <a:t> </a:t>
            </a:r>
            <a:r>
              <a:rPr lang="tr-TR" sz="2000" i="1" dirty="0" smtClean="0"/>
              <a:t>Bir çocuğa bir kilo demir mi ağır, bir kilo pamuk mu? diye sorulduğunda, bu dönemdeki çocuklar, ikisinin de aynı ağırlıkta olduğunu söyler (Korunum kazanma).</a:t>
            </a:r>
            <a:r>
              <a:rPr lang="tr-TR" sz="2000" dirty="0" smtClean="0"/>
              <a:t> </a:t>
            </a:r>
          </a:p>
          <a:p>
            <a:pPr algn="just"/>
            <a:endParaRPr lang="tr-TR" sz="2000" dirty="0" smtClean="0"/>
          </a:p>
          <a:p>
            <a:pPr algn="just"/>
            <a:endParaRPr lang="tr-TR" sz="2000" dirty="0"/>
          </a:p>
        </p:txBody>
      </p:sp>
      <p:sp>
        <p:nvSpPr>
          <p:cNvPr id="3" name="2 Başlık"/>
          <p:cNvSpPr>
            <a:spLocks noGrp="1"/>
          </p:cNvSpPr>
          <p:nvPr>
            <p:ph type="title"/>
          </p:nvPr>
        </p:nvSpPr>
        <p:spPr/>
        <p:txBody>
          <a:bodyPr>
            <a:normAutofit fontScale="90000"/>
          </a:bodyPr>
          <a:lstStyle/>
          <a:p>
            <a:pPr algn="ctr"/>
            <a:r>
              <a:rPr lang="tr-TR" dirty="0" smtClean="0"/>
              <a:t>Somut İşlemler Evresi (7-11 Yaş)</a:t>
            </a:r>
            <a:endParaRPr lang="tr-TR" dirty="0"/>
          </a:p>
        </p:txBody>
      </p:sp>
      <p:pic>
        <p:nvPicPr>
          <p:cNvPr id="74754" name="Picture 2" descr="http://pbs.twimg.com/media/BD3Xa68CcAACtFI.jpg:large">
            <a:hlinkClick r:id="rId2"/>
          </p:cNvPr>
          <p:cNvPicPr>
            <a:picLocks noChangeAspect="1" noChangeArrowheads="1"/>
          </p:cNvPicPr>
          <p:nvPr/>
        </p:nvPicPr>
        <p:blipFill>
          <a:blip r:embed="rId3" cstate="print"/>
          <a:srcRect/>
          <a:stretch>
            <a:fillRect/>
          </a:stretch>
        </p:blipFill>
        <p:spPr bwMode="auto">
          <a:xfrm>
            <a:off x="971600" y="3933056"/>
            <a:ext cx="7416824" cy="1944216"/>
          </a:xfrm>
          <a:prstGeom prst="rect">
            <a:avLst/>
          </a:prstGeom>
          <a:noFill/>
        </p:spPr>
      </p:pic>
    </p:spTree>
  </p:cSld>
  <p:clrMapOvr>
    <a:masterClrMapping/>
  </p:clrMapOvr>
  <p:transition>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8229600" cy="2955784"/>
          </a:xfrm>
        </p:spPr>
        <p:txBody>
          <a:bodyPr>
            <a:normAutofit/>
          </a:bodyPr>
          <a:lstStyle/>
          <a:p>
            <a:pPr algn="just"/>
            <a:r>
              <a:rPr lang="tr-TR" sz="2000" dirty="0" smtClean="0"/>
              <a:t>Sayı ve madde korunumu ilk kazanılan korunum türleri olurken, ağırlık ve hacim </a:t>
            </a:r>
            <a:r>
              <a:rPr lang="tr-TR" sz="2000" dirty="0" err="1" smtClean="0"/>
              <a:t>korunumları</a:t>
            </a:r>
            <a:r>
              <a:rPr lang="tr-TR" sz="2000" dirty="0" smtClean="0"/>
              <a:t> en son kazanılan korunum türleridir. Korunum ilkesine bağlı olarak çocuklar, </a:t>
            </a:r>
            <a:r>
              <a:rPr lang="tr-TR" sz="2000" b="1" dirty="0" smtClean="0"/>
              <a:t>telafi (ödünleme) ve ayniyet (özdeşlik)</a:t>
            </a:r>
            <a:r>
              <a:rPr lang="tr-TR" sz="2000" dirty="0" smtClean="0"/>
              <a:t> gibi iki önemli bilişsel beceriler kazanırlar. Telafi, bir boyuttaki değişimin diğer boyutta da değişim yaptığını anlama olarak tanımlanabilir; Ayniyet ise bir nesneye bir şey eklendiğinde ya da ondan bir şey çıkarıldığında miktarının da değiştiğinin, bir şey eklenip çıkarılmadığında ise miktarın değişmediğini düşünmedir.</a:t>
            </a:r>
            <a:r>
              <a:rPr lang="tr-TR" sz="2000" baseline="30000" dirty="0" smtClean="0"/>
              <a:t> 90</a:t>
            </a:r>
            <a:endParaRPr lang="tr-TR" sz="2000" dirty="0" smtClean="0"/>
          </a:p>
          <a:p>
            <a:pPr algn="just">
              <a:buNone/>
            </a:pPr>
            <a:endParaRPr lang="tr-TR" sz="2000" dirty="0"/>
          </a:p>
        </p:txBody>
      </p:sp>
      <p:sp>
        <p:nvSpPr>
          <p:cNvPr id="3" name="2 Başlık"/>
          <p:cNvSpPr>
            <a:spLocks noGrp="1"/>
          </p:cNvSpPr>
          <p:nvPr>
            <p:ph type="title"/>
          </p:nvPr>
        </p:nvSpPr>
        <p:spPr/>
        <p:txBody>
          <a:bodyPr>
            <a:normAutofit fontScale="90000"/>
          </a:bodyPr>
          <a:lstStyle/>
          <a:p>
            <a:pPr algn="ctr"/>
            <a:r>
              <a:rPr lang="tr-TR" dirty="0" smtClean="0"/>
              <a:t>Somut İşlemler Evresi (7-11 Yaş)</a:t>
            </a:r>
            <a:endParaRPr lang="tr-TR" dirty="0"/>
          </a:p>
        </p:txBody>
      </p:sp>
      <p:graphicFrame>
        <p:nvGraphicFramePr>
          <p:cNvPr id="4" name="3 Tablo"/>
          <p:cNvGraphicFramePr>
            <a:graphicFrameLocks noGrp="1"/>
          </p:cNvGraphicFramePr>
          <p:nvPr/>
        </p:nvGraphicFramePr>
        <p:xfrm>
          <a:off x="971600" y="4437112"/>
          <a:ext cx="7488832" cy="1524000"/>
        </p:xfrm>
        <a:graphic>
          <a:graphicData uri="http://schemas.openxmlformats.org/drawingml/2006/table">
            <a:tbl>
              <a:tblPr/>
              <a:tblGrid>
                <a:gridCol w="7488832"/>
              </a:tblGrid>
              <a:tr h="320040">
                <a:tc>
                  <a:txBody>
                    <a:bodyPr/>
                    <a:lstStyle/>
                    <a:p>
                      <a:pPr algn="just">
                        <a:spcAft>
                          <a:spcPts val="0"/>
                        </a:spcAft>
                      </a:pPr>
                      <a:r>
                        <a:rPr lang="tr-TR" sz="2000" dirty="0">
                          <a:latin typeface="Times New Roman"/>
                          <a:ea typeface="Times New Roman"/>
                        </a:rPr>
                        <a:t> </a:t>
                      </a:r>
                      <a:r>
                        <a:rPr lang="tr-TR" sz="2000" i="1" dirty="0">
                          <a:latin typeface="Times New Roman"/>
                          <a:ea typeface="Times New Roman"/>
                        </a:rPr>
                        <a:t>Örnek 1: Bir balonun içine su doldurulduğunda, balonun hem şişebileceğini hem de ağırlaşabileceğini düşünme becerisi telafidir. </a:t>
                      </a:r>
                      <a:endParaRPr lang="tr-TR" sz="2000" dirty="0">
                        <a:latin typeface="Times New Roman"/>
                        <a:ea typeface="Times New Roman"/>
                      </a:endParaRPr>
                    </a:p>
                    <a:p>
                      <a:pPr algn="just">
                        <a:spcAft>
                          <a:spcPts val="0"/>
                        </a:spcAft>
                      </a:pPr>
                      <a:r>
                        <a:rPr lang="tr-TR" sz="2000" i="1" dirty="0">
                          <a:latin typeface="Times New Roman"/>
                          <a:ea typeface="Times New Roman"/>
                        </a:rPr>
                        <a:t>Örnek 2:Bir torbanın içinde 100 misket olduğunu düşünelim. Bir çocuğun, torbadan bir misketi aldığında ya da bir misketi torba attığında sayının değişebileceğini düşünmesi ayniyettir. </a:t>
                      </a:r>
                      <a:endParaRPr lang="tr-TR" sz="2000" dirty="0">
                        <a:latin typeface="Times New Roman"/>
                        <a:ea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spTree>
  </p:cSld>
  <p:clrMapOvr>
    <a:masterClrMapping/>
  </p:clrMapOvr>
  <p:transition>
    <p:comb/>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8"/>
            <a:ext cx="5698976" cy="4525963"/>
          </a:xfrm>
        </p:spPr>
        <p:txBody>
          <a:bodyPr>
            <a:normAutofit fontScale="62500" lnSpcReduction="20000"/>
          </a:bodyPr>
          <a:lstStyle/>
          <a:p>
            <a:pPr algn="just"/>
            <a:r>
              <a:rPr lang="tr-TR" dirty="0" smtClean="0"/>
              <a:t>Somut dönemde, çocuklar, nesnenin, uyarıcıların bir yönüne odaklanarak sınıflama yapma yerine, bu nesne ve uyarıcıları farklı alternatiflerle sınıflama becerisi kazanırlar. </a:t>
            </a:r>
            <a:r>
              <a:rPr lang="tr-TR" i="1" dirty="0" smtClean="0"/>
              <a:t>Somut evredeki bir çocuk, sınıf arkadaşlarını, kızlar-erkekler, gözlüklüler- gözlüksüzler, çalışkanlar-tembeller, kahverengi gözlüler-renkli gözlüler gibi pek çok kategoride sınıflayabilirler.</a:t>
            </a:r>
            <a:r>
              <a:rPr lang="tr-TR" dirty="0" smtClean="0"/>
              <a:t> </a:t>
            </a:r>
          </a:p>
          <a:p>
            <a:pPr algn="just"/>
            <a:r>
              <a:rPr lang="tr-TR" dirty="0" smtClean="0"/>
              <a:t>Bu evrede, alt kategoridekilerin, üst kategoridekilere dahil olduğunu bilme işi olarak bilinen sınıf kapsamı sağlanmıştır. Bu özellikle birlikte çocuklar, parça bütün ilişkisini anlamaya başlamıştır. </a:t>
            </a:r>
            <a:r>
              <a:rPr lang="tr-TR" i="1" dirty="0" smtClean="0"/>
              <a:t>Çocuğa, Ankaralı olanlar aynı zamanda, Türkiyeli mi? diye sorulduğunda, çocuk, “evet onlar hem Ankaralı hem de Türkiyeli” cevabını verebilecektir.</a:t>
            </a:r>
          </a:p>
          <a:p>
            <a:pPr algn="just"/>
            <a:endParaRPr lang="tr-TR" dirty="0"/>
          </a:p>
        </p:txBody>
      </p:sp>
      <p:sp>
        <p:nvSpPr>
          <p:cNvPr id="3" name="2 Başlık"/>
          <p:cNvSpPr>
            <a:spLocks noGrp="1"/>
          </p:cNvSpPr>
          <p:nvPr>
            <p:ph type="title"/>
          </p:nvPr>
        </p:nvSpPr>
        <p:spPr/>
        <p:txBody>
          <a:bodyPr>
            <a:normAutofit fontScale="90000"/>
          </a:bodyPr>
          <a:lstStyle/>
          <a:p>
            <a:pPr algn="ctr"/>
            <a:r>
              <a:rPr lang="tr-TR" dirty="0" smtClean="0"/>
              <a:t>Somut İşlemler Evresi (7-11 Yaş)</a:t>
            </a:r>
            <a:endParaRPr lang="tr-TR" dirty="0"/>
          </a:p>
        </p:txBody>
      </p:sp>
      <p:sp>
        <p:nvSpPr>
          <p:cNvPr id="73730" name="AutoShape 2" descr="data:image/jpeg;base64,/9j/4AAQSkZJRgABAQAAAQABAAD/2wCEAAkGBhQSERQUExQWFRUWGBcaGRgXFxgcGxcdGxgVGhcaGBgaGygeGhwjHhgYIC8gIycpLCwsFx4xNTAqNSYrLCkBCQoKDgwOGg8PGi8kHyQsLiwsMDIwLCwsLDEvLCwsLCksLCwqLCwsLCwsLCwsLCwsLCwsLCwsLCwsLCwsLCwsKf/AABEIAKAA8AMBIgACEQEDEQH/xAAcAAACAwADAQAAAAAAAAAAAAAEBgMFBwACCAH/xABJEAACAQIDBAYHBAcECQUAAAABAgMAEQQSIQUGMUETIlFhcZEHFDJSgaHRI0Kx8BUzU2KTweEkcpLSF0NjgoOissLxFkRkc7P/xAAaAQACAwEBAAAAAAAAAAAAAAADBAACBQEG/8QAMxEAAgIBAwIEAwYGAwAAAAAAAQIAAxEEEiETMSJBUWEFFKEjMlKB0fAGM0JxkbEV4fH/2gAMAwEAAhEDEQA/AM6rlcrqz2FHJxzAAEnAn0tURxIqGVr8eNQmk21BzxNxPhihftDzDFxCnn51KDVXep4JyDY8KIl3ODF79DgbkMOrlfAaGxU9tF48z2UwTiZYGZI+IUcTUL7UQcb+RoJj2UHi+Ioe8wmwRggxKt7JBqWlVHINxoavtn4zpF19ocfrVlbMqy4hldWNcZrAnlVdPLfVgbH2fqa6zYnFXMKfHIOd/CuibUjPO3iDVYTpQRNU3mX2CNYa/CuXpfwOOKH908R9KZZMG6qGZGCkKQSpsQwutjw1Goq4bMoVIkLvaoTITewvbU91WGzNhT4p2TDxmRlW5sQAATbUk1e4HczEvhZYocOzyiciWTMgSyLZYlct1mDEk20BAF6UtsbcQJsaajTqiu/JP0igspA4acKjONINmFOeH3Ob9GTO5RXSdQq65w/6uSFltfpCStgONCbZ3GxaYaIy4Zo5OkydIWTJlYDIspDXVg2gJFrNYnQVVXcQlyaduwGZRRSBhcV3r7it38Rg3C4iJow17E2INuNiCa6mnEbcMzHtr2NicJqM4gDnUUknlUBpd9RzhZq0/DBtzYfyhYxS9pqQMDVYTXeKUqdKi3+spb8PXHgPMsq5XVHvXam5kEY4M+VFOeHjUtXu148EdnQmI2xSP9qGvdw1/Z5ZQbWHHjQbj4DG9DgXqTFaY61E1SzcfGoWrOHaeqs7mdK+1yuWokVlhAbqKBLe2e+tIC7Ij9SVszsgHrDR5srdQnrdvXNjl5CkfeHDxpi8QkDBoixaMrwyk3A1104W7qczkTzjAbyR6yooTF8RRdCYvjXJyQUbsl7SDvvQVN/ozw2FOKL40qIY42JDZusx0UALrcXJ+FSTGeIFtB7J4kUJtA9YDsUfOrrbscLdL0GYIHJjz+1lvpfvqkxQuEbtFviKm7cZ3ZtxzBm4UDRzcKBqTkL2bMEljc3srqxsAToQdA2h4cDpW4b4bUw0uyYpYo36OU2jNsojZbjrDmFAawGmlYMprYNwcOMXsqfZ9x04/tEV+0EZlHfb/qqpGSJdWIBxNU2Fs+KGGMQqqpkWxUDrCwOYt94k60tbL2k0SYbDnEQYf1Z3GJhmYxtMC7FZIn++rAk24Ekg0s+izeExznDSscsgsgJNkdSeqByzC48VrVZ8Kj2zojW4ZkVreFwbUFsoxz5w6gWKCIry7v4g4z1q4EHrEMnREC7BIDGZieIYE6Jzy34102ztU9HjIDPFOcQhhw+HjfPIHa4Z30+yRbqbagZSb3NqaJY7nVj4ULKiKSURQTxIVQW/vEC5+NU6uIbobsQVsIjDLIokAAHWAN9ACde34Vhe8ESJPMsR6iyMF8L07ekjeNg6wROy5QTJlJGrcFNu7X40v7HiwT4PFLMcuKIvCzZsuljYEaBjYjXto1SMqEnzlbrEa5V9DFWXgPCojUj6gGojSonoXOTmdDXK4a+VeKGG4I6Hxomr/ZkWBTZbdIc2Mdi0YTNmQCwAf7oUgE2460vitCr7s85qsdU4nZELEAAkngALk/AVL+jZf2Un+BvpTB6OMLnxqn3EZvD7o/E1r2Zu2k9Rq+k+zGZenTdRd2cTz1LseblFIR/cbT5Ubs/cbGzqWjwzkC+rWUachmI1r0NsrGWzqwDN7S8rjmNOOX8CKIlxznuB5WtfzuSPKqqA43ese+dsTwnn3nl2TYk6kgwSgjS3Rv8ASp4NiyjUxSeGRvpXo/FYUjrKTl7Lm6nsP9aXtnYnEjFTxyZmisrRyXFteKW7R/KlxeUY5Xt7wjubU4OP9zGf0bKf9VJ/gb6V2fdjEuNIJr8iI2+lb7c8zVxu6LxG+tncfC9M1atrTjGJnWacV85nls7r4u4Hq01zw+zbXzFq+7b3Cx0IV5MNIA3DKA5HcwS5U+Nes516poG1qPzBjE8j4fdrEsbdBKO8xv8ASr3DbBlRQBDL/Df6V6CxjHpH7svzUcKizHtpJta1bFcRkaYOoOZg52RN+xl/ht9KAxW7s/3YpbccuRvlpXoWSQqMx4AqTcaWzC/yvTdHhVHBVHgBR6tQ1wPAgnpFXnPIw3VxbcMNN8Y2+lBSbsYsE3w0/wDCk/HLXr/FpYi2nyoPF+w4vbqt+B+lG585Tgzy9szcjFEhmw03cDGw87ir/AbNxuGmSaOGZZEN1PRseHI2HA8CKf8Ab+IM2KwOGBIuenksbdVBdQbcAWpov+bmkm1rIBle8ONKGJ57RB23u36/H63h4mw+Jv8AbYd1ZAzftIWI58bd3bVhu9vzi0UR4rDTtbTpFibNpp11t1j3g04Rpc/+avcWSuVQBwH3VP40euw3JlhKsvRbwmUY2rnjzgaEX1Fmt/dOtJm397cQVK4XDT3P+saJtP7i2495rSBK3YP8CUDvLcvhxzyysdBrbo1/76G69JS55xDC8v4BxmYHLsTEkkmCckm5Jje5vzOnGidnbo4udmWOBrqoJD9TQmw9u3PStG3nSZFSeLNeFszILZXU6Ncczx48Naud25BPKzRm6vhoyp/4p7tDyI5V2nVtYRwMHP08orbQqEjPPH1mUyei3aB4QDtI6WLz9qh4fRrtBwCsAIPA9JHb/qrfZIVhV3nYJHlYMSQBYg3sb0rRb+7MUqExMaqbm3X0uSddDajMik5jdWsuVcDmY/tPcLHQAGSA2ZsoylWubE2AUk8AfKh4t08UeOHmH+4fpWvbw744GU4Xo8TE1p8zdYiw6Nxc3A7as4Jo3GZCjL2q1x5gkUlfcaW4GYau17QQ3Ew7FYJ4iBIjITwDKQT51HT76T8N1YH7CynS3EAj+dIVaWmu61YeZF1fTfbHn0YlUM8jHXqKPmTWgx7TRiADcngKy7dTd3FTRs0EoiUkcdc1jZuWmW4OvI0ZuViMbJi9A8qx+3cqqqDcBiSPEgcwKydZp7ndnQj2HnNCi1UQKwM1FxlI94c+Y7QDXRgQeOvOl/FeuYoYoRqsaRF1z3s5KMLg6gLmGt+w3qqjmeORYzio5IZOj6SaNieiuWAXMSQM1rX5ca80/wAL1NnjY45458ps1UK44YZ9I3YpmyEBiPPztzqn2Jtx2LLJa6kgmwupHtKw+YbmD3V03cUzCVo5/V43kKYZXKkuQpvYyXJv2eNfMTDPBi0ieONjIrHOlw3VHFrkgrc2vfmKYq0GqoQkeL84ndV9sFVsY7j9+Ylwdqp7x8qC2lvsMHCzdKAgJyr0d2ZjrlHWFz39lUu0MHLG9nzLe5AuCPgRxrN958eZcRIGJZIRZR3/AHj48q1tGt3U5OPWC1OwJnEst4PS3tGY5RKYEPBYiLkfvPqfK1K02+ONBBGMxP8AHk/DNaq+h8RxFbsy47bv+l3FxP8A2g+sobXz2z/BxrfxvWt7M3ngxESyxOCreYPMEciK803pq9H+1nSfosxCyg6D3gLg/KkNXp96lk7xnT24ba3abtNtVGUrcajvpc3v9Ms0TNFh0iMgHWa7FY+4ggXb5VSbf2k8GHkkDtmAsvDidBWaY1AAvvEXY8zehaBbMFmPENqyowoHMtto+kDaEzXfGTeCPkA8AlhQeC9IG0ImumMn8GkZx5OSKqjwoM1qTPmubjekOKaYDEoqYgosayjRWA+6ewnyPdWifpSP3vxrzArkHStc3V2o8+GR2kOYXVuHFf6WrI1unI8adpo6WwN4Wj1j9vQxIZHkKqmptz/dsRres+3k9LmMnb7MrAnLIAWI5XLXy+AtVVvbj2aURFiVQXI/ePH5WpZarafeqYYzTXTVnDkSxfejF8fWZ/4r/WrfZnpLxiOplk9YUArllsSASpNm4g9Ucb0qPXWmPvDBnHrXPablsreaHFRZ1tY6MpGqnmGAqSDFvA+fDPFEOjyEGIkWDltLEW4msu3IEnSsUYgW6w5G99b8NDanCRnYlCxAI1vyHPhWcaLq3zW3EWtWpuGERN7t7J9oTZ5nzAaIgBVQL6WS5sTzPGqTEYdo2KsLMuhHZTzHuhCcSiWATLcC5u5F8+vvAWI7r1LNgMK0crwKuaEm7NY5itywYG9wbEajnpWt3GYEWIpCiIIg62Vure2p5X4Hwqz2RtmbBSHI2R0JDKT1WtyYcweHxBptEUE2eaWMMkeVFQgC3VDEm5F/asLkaDSg9t7sQMsUkOplYZQdLg6kkdgUfm9QqGXmCtG9gucGMW9W04sXs5Zo78UazaldbMt+0E2rPqu8dsuSCBlRyYS18nZc6a8+AqkFE0dfTQjPGTiJaptz5x5TQvRRt9+lODJUK4YxnJrnAuQSOIt234aUbuBvQFnxEOLYjEST5rm9mcDIU7rZdO41nWy9pPh5o5o/bjYMO+33T3EXHxrRcbseObHYfaGH/UYi7tzyTAG6nsJ4+K1NTtrrZz6Z/wASVM2QI27Z2dJmdokWVJkMeIhZiglWxCsrW0cAkcrjTkKjwGwYWhjikiaGGJwwjkZXMhUG3SHW6i+gJ5DlVjszbEcxZVdTJHo6g6roNbdlFzgkdXLf969vlSaPvUHyM0wcHiL+N2YghjhWGTERxEFVEoRTlYOgkNxmUG1tD7IvXfDwyGR55ypmewsvsxoNRGpOp1JJPM+Aq0eYqLG1+69vmaqMTteMSdDnXpSL5L6gd/0od1vTrYnsOYZFAO49zK7ena0RVQpuEJLHXuFhesSxzXlxHeSw871peP2rAHdDIujEEa/Sk3eXDwhlmgZTpZ0HEjtFTRsxbcR3EW1OwpgHkGKdDYniKKNDYkaitSZ0hq23Xa2Kibjla5t3A1VBadNzNnwIplnZcx0VTe4HMnxodpIQ4EvUAXGZb764xXwtlN7lW8BqPxpJxupU9qitGxmIwkiFWdLEW00t+eNZ9tCPJ9ncNlPVccGH5tS2kyqlSMRjV7SwZTATwoI0a1B5adic4K0j0cSfYiLXM8hyjt0UWHz8qz/AYMyOFBAvxJ4DvNalsyfC4dVCSKCoHW1v3nzpTV5K7QMxvS7QxLGUG+ezXgx0qPxsp04WKjh+eVL1Oe+OMTE5ZRKryIuU9rLqRy1IJpObU0Idu2Ju1WK6AZ5EiautSFD5ce7x7K6UQSjHmWu64c4uFI75ndVte1wTrfutetBxS9HIaSt0JhBKJ+kCMt8naCRYtqLcKbjtEYlGVZA09mIufavf+dVYFuAJn3Ou/OR6SR1XERKQxW9mVl4qe0GuR4Z9elZZFPGyZSx7XN7H4Uubn7V6NHjmbLlawBvde0EchfhTWJQRodDzH1ovaAPfEhmjLZsoVSeJZbg9lxzt/Kh1wxzFncyPbKDawUdiqOAvx50SxtwJPib1R7d20I0ZUIMltOxfE9tTBJwJbIXkwLau3c6vGo0zEE34gEcPKqegtmNdNTz/AB/rRtPVgBeJm3MWc5jpuFutDiYpHnW9nyrqQBYXbh4inSLCR4Feiwo607W6NizLpqzsCdAovqLcqg9HuFyYCK49vM5/3ibfIDzo7Zewmjmmmd87ubLpoqaaW7Tp5Vi23FnbLcek0K6gFXjmTYDcjDPiDKAySG7Z0Zh2chprV8MEn7ST/CKFwuIdcxUAaW17O0VBJMxHE1nX/GNPQAmC30H9pdKbCSVOJZLsmN+qHkBPMCx+B5Up7P3Tw0cryorZw8i5mZmJsxGa55m3Gj4NoSIbqx0+Nd8LNxDcbk37SxJPzNU/5OjUL0wNufXsZcVWA5c5lVi9xcJK7SPGSzG5szC58BXzDejXBOwXoiL/AL7VfmQfn/xRGBxQRgxvYA248eQFNreVxliFHv5Tj1LgnbzF+T0PbNvqhv3dJ9a6n0NbMawyN/zj53q+xuIYsSbC/KwPztVbK1iCND2ilrfjtAfaFY498SiaV8ZyIvz+i7Z0UrqIicrKgJdtWKhuF+/5V2xe4uCjRm6InKOGdh5m+gHb49lXRkJbMbk5sx14tly3Pw0o+NgRVl+IrefsiR7Ey4owPEBFfCbi4GRFdYzYjhme4PAqdeINwfDwq+2V6K9nSwoz4fMWFzeSTtPDrVzZ+y+id7N1G1CjkRbW5PEgAEc8l+N6X95fSycInquGRTLGMrSMQyqdfZA9pvHhWppLWOSxgnoNhCoOYyYj0O7LAuML/wA8n+ahJPRBss/+1t4SSD/urGdo7542Y3kxMxPc5UfALYCocHvhjITePFTqe+RmB8QxINOC0ZlzoHA7iayvo3wClgsBADEe2+tq7H0fYL9kf4j/AM6pNzfSP07iLFBVkY9WQaK5PJhwUnyp2xERPVt1dc3abWso48SdT2A1l2WWh8biBLGlVXkRfwm4ODe7GIheK9dr24AnX73EDkO2rnZ+7mGh/VQxrc2vlBPxJvR8eg8fx+nIdwFtKmSMC1+Pj28awrjfrrmUOQi8d4WpBWvuYCuwoblxEgLcTlAJ7L2FVm1d1cK462Hj1PEKAfMUz1BiYAdaPd8NZQGpcgj3h857xPTcjB84v+d6FbdzBpio4VhbMyl84dupa9vw+Ypmy2Nv52oKDZp9beclSMgRRm1BupN78dAOHaa7pNXc6kWMcj3gjUnoIZhvR7hMWWd1BYHKTqCdAdSDrxqwh9FuEQdQSDuDG3kSaWdu+kf1Ayxxqsk75GAPsR9U3LW4k2Fl7r1me1d/MdiGJkxMvgjFFHgqWr0FRHTG7JP9zAfK2u24cCbhLuFhWFmR7dzsPwqh2l6PMEr5BBoVvrI2tyQefdWP4ferFxtmTFTg/wD2MfkSRTnu76U3kkRMYV4ZRNa1tbjOo0tfmKlxJrITOZ0aZlbLHMt9pbhYWPDymKHK4UlTnY6gX4HjwrMxW8uhIIsddL6fWsKnjyuyniGYeRsanw2xm3BjE9agBBAjxsreyFIIlaZgVRQRZ9O7hamHd3aq4lz0chYLx9r4cayOtP8ARlsaSPDtiGsElIya6kA2JtyF9Kz/AIpoEq072qTmH02rd2CEDEecUgBAHIa0NJwNEYz2ie2xoeTga8JqP5px6zST7sr65euV8NXEkrcRjCrEF28zTBsSO8ZZutpfX5fhVPjtgysyuoBEhAGuo8f6Vf4KAojRniFHDnY8q2762WtGOef94JEozgjEgofEcqIofEcRXnl7wp7SKoMYxCkgkWqeueqGW6La7DnwpvT5NigesoTjmK+39vNDh5HV2zcF1PE6X/nWWznzOprSt993JVwUshAtFIgNje+trju1FZnMOFe401XTXEapYMpIkRroa7muhpwStkkw0eZ1XXVgNOOpA0769ASbJeLDAtIzOqgFix6wF+tbtItp3V58FbBujHLNsdHYs3RyvluSSUGnyJPlQtRWHTmLOSCI57Li+xU3JJ61z38BRMzouJhh6Jz0qlul1yrYG63Cmx0GhyjXjVPuxtLMvRH7o6p7uY+FXZex1/PjQaEqQZ2xexWbscTu41IFQs6+tjD5JSGj6TpQTkXjo11y8gAASdeVdpnsNBc3+Vckew40bw/1DMjozYwcQU4YPI4NyLWBH40l7Q24IkkbMSUDaa6kaDzNMW2Nt9At11drgX5d9JGL2JJPhMTIvCNCzXOp4NYd9gTWf8rWzZ885MYDbTiZ/ipi5LMbsxJJPM0Malk4CojWkJoOJ0NcrhrlFEUM0LdLfJVgCTSsrIco9o3Xlw7OFLW0Zg80jA3DOxB7QTU+7+6U2Iws+JjylYT1gTYmwuxXSxsO+q8UXS6dK2NgPJmHrrCzbPIT7TbuhvT6tGUaUhc98h4WsL27Nb1S7s7LXE4qOJr5WuWsbGwUnQ+NPs3o3wi9H+tIaSNP1o++wW/s8r1NU9bjovnmBoDr9oPKNWz9tRYmJXiYMBobcR3EcRUsh0PhVTgPR7hYHvFJika9iVlXXxGSx+NXUEHRySRnpHVeDyZet7NwLKBYX/GvJan+HrWszWwx795o16xQMNKugNrbaiw63kYAngOZ+A5Ux4zZqBHYZuqjN3aKT2d1In/pTD4iaPpemzzQiVXMtwTpnQdXTKGB0rlPwZq3zqD4fbnMv8xv4r5MHm30R7Zpycvs6Np4aVc7B39iMgWSYEtoC2l+4nl4moz6LsJ2y/xB9KJ2b6J8HK7IWnFlDe2O23ZW2+n0969MFvb2gGstQZIGJfGh8RxFWuB9H0cICpicTlHBWZWHhql/nRMmyEbQ6d4/81gN/D+oBJBBhxrEI5i5S9jd9okbLHNYi4JH4A0z7wbso6qhkkCtmuFYLewHE2vz4CqH/RlhOyT+IfpTWj+Gpp33agnd5AfrONaz/wAvGPeUU29MTpJGZiVlBDggnNfmbjjWe4yMKSoOYA6N2jlWsn0eYPPkyyXte/SedtKMw3omwkt/bFtdZDb8K26mqbivJnKtTZUctjExErUZr0Bs70V4KFswETn/AGjlgPAXAqGX0M4OVywIW+pVJGsPAcqMN34T9P1jB1lZ85hWGhzsBewvqezvrVN399IcMscfS3hjXKVsbWPE8NTfXzo3C+jjBFVZRKAdR1/Gpv8ARrg/9p/jP0oRupPcmL2Pax4AxPu0/wCx5cUrDoGKlH5EP7II48NKu9k7xYfGL1HBI4pezD4c/HWuYTYoSIw9I7xEBckpDqAOAUMLj4VX4b0VYQ9fO8djoc7Cx46G1xXE6J4TOfylDZYvLYx+cZBKALDl21WbY23FApaZwo7L9Y9wHE1bQ7CVVVRiRZRYXsTbvJ1PjSxtv0bYQZZC8krO4UnpCSMwJvx4acKt0z3YHH795c6lf6e8UNqb0xzSZi4A4Aa6CosLvMsebJKVDCzAXsw7xax+NMY9HWEN7BjbjZzp86kwO4+FjxWHGQOryFWVmLAjo3bh4gUJHoZgBuyf7SEX8k4+syTHxKhIU5lOqns7qDtXpJN2NnsQvqMWpH3aCO4uGjd+kwmGKlupZPZHW0PwCnieJp40+ksnxLw4cczzsRXZUvwrfN69y8GmDxLrhYVZYyQyrYg6ajWqSL0c4MDRJPNqBbYtJAfz9IVbjYhZB7TO4drTLB6uJWERJJQGwYnjmtqfA0JTVvtu3HhejMQYBiwa5vw4ceFK1aFFiWoGTtMK4MrkP3jl6L8LfEyP7kfzY2/AGtF2gtuhP/yIP/0XvpQ9H5jihzEhWcKSTzsW/CmvEmORSkmV1NrhuGmorJ1RIv3EcR6pd1G0RwXZ0d7351V4mSdppVdUEIt0RDDMbWvmHLifKlY7Ewn7GLyP1rn6Dwn7GLyP1o/zg/CYH5ez1H1/SNu0mHq8vD9U/Me41Ie18JO+Cwj4ZQZYhCwuQCR0YDDU2sbkGjxsXCfsYf8ADVjHiVUBRlAAsAANANAPwpe+7qYwO0Ppq2rfcxEMjfQXsCRqLg2PMXFTYHaSQysz5rFABZSfvE/dH41VJjhmYZhpbkOYqT1we8KXqdkbcBD2IGGIwf8Aq+H3ZP4b/wCWhG3gjvwk/hv9KqRix71ffWR71qc+df8ADF/lV9YXi9oLKyZA3Vz3ujDiABqQK6Ffz+TQ/rY975mvnrQ96k7na1t2IxWgQYBnMdFlaNhyYL8G05VfbGxK5JDfhYa6Hn2i/MVRDFj3q6yTqeJB8f61bTv0WJC95R6g3Yy/8/M/5Knws4UOxPsqTq3ZrzApSaGEm5VL9trHzFRssfSJwPVYagHmhpz50AfdMD8sc94bgEtFGP3F/AH+dEfnnQwxK+9+eVc9aHvVmEEntHcjEIAH5FHtj4siIG4Xv1X4n4a1UDFD3q++tj3vnRqbGqOQIOxA4xmWQxKX9sDxzD8TQ21Z0MVg4J6SFgAcxOWQXsL9hNCesj3q56wvvUy2rdgRtgRpwDnMG2BsU4dZM79LJJIzM+W3E9UAdwqfHYlYZcNK4bIspLEKxsOjdeCi/EiuuFxQObW9mI56a91TrN3nyb6UmpfdvxGwQvB/fENTfXB3H2sp/wCDN/lqrh3hw6vIXxE8gd8wDYeWyceqvV4cOPZRHTePkfpX3pvEf7p+lODV2/h/3BdHT+/+R+kr95d5sPLhJ442kZ3Qqo6KUXN1txWwoxJNBfsHO9SdOe1vJvpXOmPf5H6Ure1lxyRDKa0Xav1P/kTvSHBmwuYW6jqeFtOsv86zWtn3gZJYXRhmvYEWbtB7Kx3FoFkdRwDEDzrV+HKy1lW9Zk6whnyPSOe7w+xh+H/VTBtrDSmWMR9JlIkuEkWMBhlyljlJ7dOduFK2wdpRCKJWdQwsCCdfap8ONj99fOu6o7SJfTDIMoMdiMSqmyMSqdGSAtnkZT1wL3sCFtb9647IsdtJ5G+zaWKIKgzNBL9o2ZwQpUZxwGtuPnTJ67H76+dc9eT3186U6gjWwxegxDmVTK8ygRxsYujdjmJcMCygclVrEH2tbUyBAeX8v6109fT3x51z11PfXzqpcGWCkQTGgqs5RSXCDKFFzfLpa/fVbjNr4kSZY8K+Wy6shJYlgGsVbKLA/etw7Kt0xiZ3644rz7qmGOT3186iuBIykyhG2MSF1whLWa2jAE9ex4dUdUXDEHraCjMS8xw7mxjkD2BjjZ9Mw1VPaNxpe3I6VZeux++vnXz12P318671BK7TKDDbVxKrZsMxIAtdXueH2jMotbU9QLn0r7NtXFWLDDC2ZAFs5YAglnaxGlxYCwIJF+yr/wBdT3186568nvr513qLJtM7KgtqPz5/zNBbXWTIehsp6pzak2uM3UAN9L8NaL9dT3186567H76+dU3CW2ypwEk7SIHV1H3rqMuXJ7Ra187Pbq6WHKrN4h0iacn/AO2u/rsfvr51C+LTOpzCwDc/C1RmzOqsAmE64iVo8OHQpGATKqglc99CD2gEd1UuHj2iVOdZFbJJe3RWBNimQ5hmN7ixAsD7RI1b/XY/fXzrnrsfvr51cWgShSLpkx4uBGoOW33Smkft9LnDl8+mXJbvHGj8BDOrt0pzCy2JyrclYywCLpYNmAvc9XjVn66nvr51HPjY7e2vnU6mZAmJ1NBYQMJpwxZgejKkjQdUgqptbTTzqb9IR/tF8/6Vz9IR/tF867kCTECmwjSKVRSxDysBlzC4jfISl7NZsuh5kUol9UXpREjNEshkkgeRSWs7IFUFUUXJB17Sa1fZkeRRYak5/FrWdfG1iKE2rsAF86KSr8QLaE8SdOfOmtLqumuGHEpqNLvPh7xY2PsnD+uGFJkx8QRHz5FIDkuCvV49UcKPw2Dwck8UTJg2l6WUZcOCRkVHsJAfvC3hmtbhUm0MLFFIYmlPVyto7JrYgHqkdpqtj2TglbMuUNqcwkcHXibhr86u96O27cRF+g6jGBKTdrdmSOfpMZh5FijQuQ6EhjoANLiwOt/3au3wWGklj/s6rBjkyxsgBaKVAfYI0Fxy7VPaanfDYYggyMQwsQZpSCOwgvY10XZ+EAUA2CG6gSyAKe1Rm6p48O2uvqFdtxY9sf8AfedWkquNvn3g00MHSzRwwqnqrQxh8pLsc5EjM3K+gufdNIW0P10n99vxpunbCLMzZo84a+YsxN+0knU+NJ+LkDSOw1BZiD4mmxgqMRJu8//Z">
            <a:hlinkClick r:id="rId2"/>
          </p:cNvPr>
          <p:cNvSpPr>
            <a:spLocks noChangeAspect="1" noChangeArrowheads="1"/>
          </p:cNvSpPr>
          <p:nvPr/>
        </p:nvSpPr>
        <p:spPr bwMode="auto">
          <a:xfrm>
            <a:off x="155575" y="-731838"/>
            <a:ext cx="2286000" cy="15240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3732" name="AutoShape 4" descr="data:image/jpeg;base64,/9j/4AAQSkZJRgABAQAAAQABAAD/2wCEAAkGBhQSERQUExQWFRUWGBcaGRgXFxgcGxcdGxgVGhcaGBgaGygeGhwjHhgYIC8gIycpLCwsFx4xNTAqNSYrLCkBCQoKDgwOGg8PGi8kHyQsLiwsMDIwLCwsLDEvLCwsLCksLCwqLCwsLCwsLCwsLCwsLCwsLCwsLCwsLCwsLCwsKf/AABEIAKAA8AMBIgACEQEDEQH/xAAcAAACAwADAQAAAAAAAAAAAAAEBgMFBwACCAH/xABJEAACAQIDBAYHBAcECQUAAAABAgMAEQQSIQUGMUETIlFhcZEHFDJSgaHRI0Kx8BUzU2KTweEkcpLSF0NjgoOissLxFkRkc7P/xAAaAQACAwEBAAAAAAAAAAAAAAADBAACBQEG/8QAMxEAAgIBAwIEAwYGAwAAAAAAAQIAAxEEEiETMSJBUWEFFKEjMlKB0fAGM0JxkbEV4fH/2gAMAwEAAhEDEQA/AM6rlcrqz2FHJxzAAEnAn0tURxIqGVr8eNQmk21BzxNxPhihftDzDFxCnn51KDVXep4JyDY8KIl3ODF79DgbkMOrlfAaGxU9tF48z2UwTiZYGZI+IUcTUL7UQcb+RoJj2UHi+Ioe8wmwRggxKt7JBqWlVHINxoavtn4zpF19ocfrVlbMqy4hldWNcZrAnlVdPLfVgbH2fqa6zYnFXMKfHIOd/CuibUjPO3iDVYTpQRNU3mX2CNYa/CuXpfwOOKH908R9KZZMG6qGZGCkKQSpsQwutjw1Goq4bMoVIkLvaoTITewvbU91WGzNhT4p2TDxmRlW5sQAATbUk1e4HczEvhZYocOzyiciWTMgSyLZYlct1mDEk20BAF6UtsbcQJsaajTqiu/JP0igspA4acKjONINmFOeH3Ob9GTO5RXSdQq65w/6uSFltfpCStgONCbZ3GxaYaIy4Zo5OkydIWTJlYDIspDXVg2gJFrNYnQVVXcQlyaduwGZRRSBhcV3r7it38Rg3C4iJow17E2INuNiCa6mnEbcMzHtr2NicJqM4gDnUUknlUBpd9RzhZq0/DBtzYfyhYxS9pqQMDVYTXeKUqdKi3+spb8PXHgPMsq5XVHvXam5kEY4M+VFOeHjUtXu148EdnQmI2xSP9qGvdw1/Z5ZQbWHHjQbj4DG9DgXqTFaY61E1SzcfGoWrOHaeqs7mdK+1yuWokVlhAbqKBLe2e+tIC7Ij9SVszsgHrDR5srdQnrdvXNjl5CkfeHDxpi8QkDBoixaMrwyk3A1104W7qczkTzjAbyR6yooTF8RRdCYvjXJyQUbsl7SDvvQVN/ozw2FOKL40qIY42JDZusx0UALrcXJ+FSTGeIFtB7J4kUJtA9YDsUfOrrbscLdL0GYIHJjz+1lvpfvqkxQuEbtFviKm7cZ3ZtxzBm4UDRzcKBqTkL2bMEljc3srqxsAToQdA2h4cDpW4b4bUw0uyYpYo36OU2jNsojZbjrDmFAawGmlYMprYNwcOMXsqfZ9x04/tEV+0EZlHfb/qqpGSJdWIBxNU2Fs+KGGMQqqpkWxUDrCwOYt94k60tbL2k0SYbDnEQYf1Z3GJhmYxtMC7FZIn++rAk24Ekg0s+izeExznDSscsgsgJNkdSeqByzC48VrVZ8Kj2zojW4ZkVreFwbUFsoxz5w6gWKCIry7v4g4z1q4EHrEMnREC7BIDGZieIYE6Jzy34102ztU9HjIDPFOcQhhw+HjfPIHa4Z30+yRbqbagZSb3NqaJY7nVj4ULKiKSURQTxIVQW/vEC5+NU6uIbobsQVsIjDLIokAAHWAN9ACde34Vhe8ESJPMsR6iyMF8L07ekjeNg6wROy5QTJlJGrcFNu7X40v7HiwT4PFLMcuKIvCzZsuljYEaBjYjXto1SMqEnzlbrEa5V9DFWXgPCojUj6gGojSonoXOTmdDXK4a+VeKGG4I6Hxomr/ZkWBTZbdIc2Mdi0YTNmQCwAf7oUgE2460vitCr7s85qsdU4nZELEAAkngALk/AVL+jZf2Un+BvpTB6OMLnxqn3EZvD7o/E1r2Zu2k9Rq+k+zGZenTdRd2cTz1LseblFIR/cbT5Ubs/cbGzqWjwzkC+rWUachmI1r0NsrGWzqwDN7S8rjmNOOX8CKIlxznuB5WtfzuSPKqqA43ese+dsTwnn3nl2TYk6kgwSgjS3Rv8ASp4NiyjUxSeGRvpXo/FYUjrKTl7Lm6nsP9aXtnYnEjFTxyZmisrRyXFteKW7R/KlxeUY5Xt7wjubU4OP9zGf0bKf9VJ/gb6V2fdjEuNIJr8iI2+lb7c8zVxu6LxG+tncfC9M1atrTjGJnWacV85nls7r4u4Hq01zw+zbXzFq+7b3Cx0IV5MNIA3DKA5HcwS5U+Nes516poG1qPzBjE8j4fdrEsbdBKO8xv8ASr3DbBlRQBDL/Df6V6CxjHpH7svzUcKizHtpJta1bFcRkaYOoOZg52RN+xl/ht9KAxW7s/3YpbccuRvlpXoWSQqMx4AqTcaWzC/yvTdHhVHBVHgBR6tQ1wPAgnpFXnPIw3VxbcMNN8Y2+lBSbsYsE3w0/wDCk/HLXr/FpYi2nyoPF+w4vbqt+B+lG585Tgzy9szcjFEhmw03cDGw87ir/AbNxuGmSaOGZZEN1PRseHI2HA8CKf8Ab+IM2KwOGBIuenksbdVBdQbcAWpov+bmkm1rIBle8ONKGJ57RB23u36/H63h4mw+Jv8AbYd1ZAzftIWI58bd3bVhu9vzi0UR4rDTtbTpFibNpp11t1j3g04Rpc/+avcWSuVQBwH3VP40euw3JlhKsvRbwmUY2rnjzgaEX1Fmt/dOtJm397cQVK4XDT3P+saJtP7i2495rSBK3YP8CUDvLcvhxzyysdBrbo1/76G69JS55xDC8v4BxmYHLsTEkkmCckm5Jje5vzOnGidnbo4udmWOBrqoJD9TQmw9u3PStG3nSZFSeLNeFszILZXU6Ncczx48Naud25BPKzRm6vhoyp/4p7tDyI5V2nVtYRwMHP08orbQqEjPPH1mUyei3aB4QDtI6WLz9qh4fRrtBwCsAIPA9JHb/qrfZIVhV3nYJHlYMSQBYg3sb0rRb+7MUqExMaqbm3X0uSddDajMik5jdWsuVcDmY/tPcLHQAGSA2ZsoylWubE2AUk8AfKh4t08UeOHmH+4fpWvbw744GU4Xo8TE1p8zdYiw6Nxc3A7as4Jo3GZCjL2q1x5gkUlfcaW4GYau17QQ3Ew7FYJ4iBIjITwDKQT51HT76T8N1YH7CynS3EAj+dIVaWmu61YeZF1fTfbHn0YlUM8jHXqKPmTWgx7TRiADcngKy7dTd3FTRs0EoiUkcdc1jZuWmW4OvI0ZuViMbJi9A8qx+3cqqqDcBiSPEgcwKydZp7ndnQj2HnNCi1UQKwM1FxlI94c+Y7QDXRgQeOvOl/FeuYoYoRqsaRF1z3s5KMLg6gLmGt+w3qqjmeORYzio5IZOj6SaNieiuWAXMSQM1rX5ca80/wAL1NnjY45458ps1UK44YZ9I3YpmyEBiPPztzqn2Jtx2LLJa6kgmwupHtKw+YbmD3V03cUzCVo5/V43kKYZXKkuQpvYyXJv2eNfMTDPBi0ieONjIrHOlw3VHFrkgrc2vfmKYq0GqoQkeL84ndV9sFVsY7j9+Ylwdqp7x8qC2lvsMHCzdKAgJyr0d2ZjrlHWFz39lUu0MHLG9nzLe5AuCPgRxrN958eZcRIGJZIRZR3/AHj48q1tGt3U5OPWC1OwJnEst4PS3tGY5RKYEPBYiLkfvPqfK1K02+ONBBGMxP8AHk/DNaq+h8RxFbsy47bv+l3FxP8A2g+sobXz2z/BxrfxvWt7M3ngxESyxOCreYPMEciK803pq9H+1nSfosxCyg6D3gLg/KkNXp96lk7xnT24ba3abtNtVGUrcajvpc3v9Ms0TNFh0iMgHWa7FY+4ggXb5VSbf2k8GHkkDtmAsvDidBWaY1AAvvEXY8zehaBbMFmPENqyowoHMtto+kDaEzXfGTeCPkA8AlhQeC9IG0ImumMn8GkZx5OSKqjwoM1qTPmubjekOKaYDEoqYgosayjRWA+6ewnyPdWifpSP3vxrzArkHStc3V2o8+GR2kOYXVuHFf6WrI1unI8adpo6WwN4Wj1j9vQxIZHkKqmptz/dsRres+3k9LmMnb7MrAnLIAWI5XLXy+AtVVvbj2aURFiVQXI/ePH5WpZarafeqYYzTXTVnDkSxfejF8fWZ/4r/WrfZnpLxiOplk9YUArllsSASpNm4g9Ucb0qPXWmPvDBnHrXPablsreaHFRZ1tY6MpGqnmGAqSDFvA+fDPFEOjyEGIkWDltLEW4msu3IEnSsUYgW6w5G99b8NDanCRnYlCxAI1vyHPhWcaLq3zW3EWtWpuGERN7t7J9oTZ5nzAaIgBVQL6WS5sTzPGqTEYdo2KsLMuhHZTzHuhCcSiWATLcC5u5F8+vvAWI7r1LNgMK0crwKuaEm7NY5itywYG9wbEajnpWt3GYEWIpCiIIg62Vure2p5X4Hwqz2RtmbBSHI2R0JDKT1WtyYcweHxBptEUE2eaWMMkeVFQgC3VDEm5F/asLkaDSg9t7sQMsUkOplYZQdLg6kkdgUfm9QqGXmCtG9gucGMW9W04sXs5Zo78UazaldbMt+0E2rPqu8dsuSCBlRyYS18nZc6a8+AqkFE0dfTQjPGTiJaptz5x5TQvRRt9+lODJUK4YxnJrnAuQSOIt234aUbuBvQFnxEOLYjEST5rm9mcDIU7rZdO41nWy9pPh5o5o/bjYMO+33T3EXHxrRcbseObHYfaGH/UYi7tzyTAG6nsJ4+K1NTtrrZz6Z/wASVM2QI27Z2dJmdokWVJkMeIhZiglWxCsrW0cAkcrjTkKjwGwYWhjikiaGGJwwjkZXMhUG3SHW6i+gJ5DlVjszbEcxZVdTJHo6g6roNbdlFzgkdXLf969vlSaPvUHyM0wcHiL+N2YghjhWGTERxEFVEoRTlYOgkNxmUG1tD7IvXfDwyGR55ypmewsvsxoNRGpOp1JJPM+Aq0eYqLG1+69vmaqMTteMSdDnXpSL5L6gd/0od1vTrYnsOYZFAO49zK7ena0RVQpuEJLHXuFhesSxzXlxHeSw871peP2rAHdDIujEEa/Sk3eXDwhlmgZTpZ0HEjtFTRsxbcR3EW1OwpgHkGKdDYniKKNDYkaitSZ0hq23Xa2Kibjla5t3A1VBadNzNnwIplnZcx0VTe4HMnxodpIQ4EvUAXGZb764xXwtlN7lW8BqPxpJxupU9qitGxmIwkiFWdLEW00t+eNZ9tCPJ9ncNlPVccGH5tS2kyqlSMRjV7SwZTATwoI0a1B5adic4K0j0cSfYiLXM8hyjt0UWHz8qz/AYMyOFBAvxJ4DvNalsyfC4dVCSKCoHW1v3nzpTV5K7QMxvS7QxLGUG+ezXgx0qPxsp04WKjh+eVL1Oe+OMTE5ZRKryIuU9rLqRy1IJpObU0Idu2Ju1WK6AZ5EiautSFD5ce7x7K6UQSjHmWu64c4uFI75ndVte1wTrfutetBxS9HIaSt0JhBKJ+kCMt8naCRYtqLcKbjtEYlGVZA09mIufavf+dVYFuAJn3Ou/OR6SR1XERKQxW9mVl4qe0GuR4Z9elZZFPGyZSx7XN7H4Uubn7V6NHjmbLlawBvde0EchfhTWJQRodDzH1ovaAPfEhmjLZsoVSeJZbg9lxzt/Kh1wxzFncyPbKDawUdiqOAvx50SxtwJPib1R7d20I0ZUIMltOxfE9tTBJwJbIXkwLau3c6vGo0zEE34gEcPKqegtmNdNTz/AB/rRtPVgBeJm3MWc5jpuFutDiYpHnW9nyrqQBYXbh4inSLCR4Feiwo607W6NizLpqzsCdAovqLcqg9HuFyYCK49vM5/3ibfIDzo7Zewmjmmmd87ubLpoqaaW7Tp5Vi23FnbLcek0K6gFXjmTYDcjDPiDKAySG7Z0Zh2chprV8MEn7ST/CKFwuIdcxUAaW17O0VBJMxHE1nX/GNPQAmC30H9pdKbCSVOJZLsmN+qHkBPMCx+B5Up7P3Tw0cryorZw8i5mZmJsxGa55m3Gj4NoSIbqx0+Nd8LNxDcbk37SxJPzNU/5OjUL0wNufXsZcVWA5c5lVi9xcJK7SPGSzG5szC58BXzDejXBOwXoiL/AL7VfmQfn/xRGBxQRgxvYA248eQFNreVxliFHv5Tj1LgnbzF+T0PbNvqhv3dJ9a6n0NbMawyN/zj53q+xuIYsSbC/KwPztVbK1iCND2ilrfjtAfaFY498SiaV8ZyIvz+i7Z0UrqIicrKgJdtWKhuF+/5V2xe4uCjRm6InKOGdh5m+gHb49lXRkJbMbk5sx14tly3Pw0o+NgRVl+IrefsiR7Ey4owPEBFfCbi4GRFdYzYjhme4PAqdeINwfDwq+2V6K9nSwoz4fMWFzeSTtPDrVzZ+y+id7N1G1CjkRbW5PEgAEc8l+N6X95fSycInquGRTLGMrSMQyqdfZA9pvHhWppLWOSxgnoNhCoOYyYj0O7LAuML/wA8n+ahJPRBss/+1t4SSD/urGdo7542Y3kxMxPc5UfALYCocHvhjITePFTqe+RmB8QxINOC0ZlzoHA7iayvo3wClgsBADEe2+tq7H0fYL9kf4j/AM6pNzfSP07iLFBVkY9WQaK5PJhwUnyp2xERPVt1dc3abWso48SdT2A1l2WWh8biBLGlVXkRfwm4ODe7GIheK9dr24AnX73EDkO2rnZ+7mGh/VQxrc2vlBPxJvR8eg8fx+nIdwFtKmSMC1+Pj28awrjfrrmUOQi8d4WpBWvuYCuwoblxEgLcTlAJ7L2FVm1d1cK462Hj1PEKAfMUz1BiYAdaPd8NZQGpcgj3h857xPTcjB84v+d6FbdzBpio4VhbMyl84dupa9vw+Ypmy2Nv52oKDZp9beclSMgRRm1BupN78dAOHaa7pNXc6kWMcj3gjUnoIZhvR7hMWWd1BYHKTqCdAdSDrxqwh9FuEQdQSDuDG3kSaWdu+kf1Ayxxqsk75GAPsR9U3LW4k2Fl7r1me1d/MdiGJkxMvgjFFHgqWr0FRHTG7JP9zAfK2u24cCbhLuFhWFmR7dzsPwqh2l6PMEr5BBoVvrI2tyQefdWP4ferFxtmTFTg/wD2MfkSRTnu76U3kkRMYV4ZRNa1tbjOo0tfmKlxJrITOZ0aZlbLHMt9pbhYWPDymKHK4UlTnY6gX4HjwrMxW8uhIIsddL6fWsKnjyuyniGYeRsanw2xm3BjE9agBBAjxsreyFIIlaZgVRQRZ9O7hamHd3aq4lz0chYLx9r4cayOtP8ARlsaSPDtiGsElIya6kA2JtyF9Kz/AIpoEq072qTmH02rd2CEDEecUgBAHIa0NJwNEYz2ie2xoeTga8JqP5px6zST7sr65euV8NXEkrcRjCrEF28zTBsSO8ZZutpfX5fhVPjtgysyuoBEhAGuo8f6Vf4KAojRniFHDnY8q2762WtGOef94JEozgjEgofEcqIofEcRXnl7wp7SKoMYxCkgkWqeueqGW6La7DnwpvT5NigesoTjmK+39vNDh5HV2zcF1PE6X/nWWznzOprSt993JVwUshAtFIgNje+trju1FZnMOFe401XTXEapYMpIkRroa7muhpwStkkw0eZ1XXVgNOOpA0769ASbJeLDAtIzOqgFix6wF+tbtItp3V58FbBujHLNsdHYs3RyvluSSUGnyJPlQtRWHTmLOSCI57Li+xU3JJ61z38BRMzouJhh6Jz0qlul1yrYG63Cmx0GhyjXjVPuxtLMvRH7o6p7uY+FXZex1/PjQaEqQZ2xexWbscTu41IFQs6+tjD5JSGj6TpQTkXjo11y8gAASdeVdpnsNBc3+Vckew40bw/1DMjozYwcQU4YPI4NyLWBH40l7Q24IkkbMSUDaa6kaDzNMW2Nt9At11drgX5d9JGL2JJPhMTIvCNCzXOp4NYd9gTWf8rWzZ885MYDbTiZ/ipi5LMbsxJJPM0Malk4CojWkJoOJ0NcrhrlFEUM0LdLfJVgCTSsrIco9o3Xlw7OFLW0Zg80jA3DOxB7QTU+7+6U2Iws+JjylYT1gTYmwuxXSxsO+q8UXS6dK2NgPJmHrrCzbPIT7TbuhvT6tGUaUhc98h4WsL27Nb1S7s7LXE4qOJr5WuWsbGwUnQ+NPs3o3wi9H+tIaSNP1o++wW/s8r1NU9bjovnmBoDr9oPKNWz9tRYmJXiYMBobcR3EcRUsh0PhVTgPR7hYHvFJika9iVlXXxGSx+NXUEHRySRnpHVeDyZet7NwLKBYX/GvJan+HrWszWwx795o16xQMNKugNrbaiw63kYAngOZ+A5Ux4zZqBHYZuqjN3aKT2d1In/pTD4iaPpemzzQiVXMtwTpnQdXTKGB0rlPwZq3zqD4fbnMv8xv4r5MHm30R7Zpycvs6Np4aVc7B39iMgWSYEtoC2l+4nl4moz6LsJ2y/xB9KJ2b6J8HK7IWnFlDe2O23ZW2+n0969MFvb2gGstQZIGJfGh8RxFWuB9H0cICpicTlHBWZWHhql/nRMmyEbQ6d4/81gN/D+oBJBBhxrEI5i5S9jd9okbLHNYi4JH4A0z7wbso6qhkkCtmuFYLewHE2vz4CqH/RlhOyT+IfpTWj+Gpp33agnd5AfrONaz/wAvGPeUU29MTpJGZiVlBDggnNfmbjjWe4yMKSoOYA6N2jlWsn0eYPPkyyXte/SedtKMw3omwkt/bFtdZDb8K26mqbivJnKtTZUctjExErUZr0Bs70V4KFswETn/AGjlgPAXAqGX0M4OVywIW+pVJGsPAcqMN34T9P1jB1lZ85hWGhzsBewvqezvrVN399IcMscfS3hjXKVsbWPE8NTfXzo3C+jjBFVZRKAdR1/Gpv8ARrg/9p/jP0oRupPcmL2Pax4AxPu0/wCx5cUrDoGKlH5EP7II48NKu9k7xYfGL1HBI4pezD4c/HWuYTYoSIw9I7xEBckpDqAOAUMLj4VX4b0VYQ9fO8djoc7Cx46G1xXE6J4TOfylDZYvLYx+cZBKALDl21WbY23FApaZwo7L9Y9wHE1bQ7CVVVRiRZRYXsTbvJ1PjSxtv0bYQZZC8krO4UnpCSMwJvx4acKt0z3YHH795c6lf6e8UNqb0xzSZi4A4Aa6CosLvMsebJKVDCzAXsw7xax+NMY9HWEN7BjbjZzp86kwO4+FjxWHGQOryFWVmLAjo3bh4gUJHoZgBuyf7SEX8k4+syTHxKhIU5lOqns7qDtXpJN2NnsQvqMWpH3aCO4uGjd+kwmGKlupZPZHW0PwCnieJp40+ksnxLw4cczzsRXZUvwrfN69y8GmDxLrhYVZYyQyrYg6ajWqSL0c4MDRJPNqBbYtJAfz9IVbjYhZB7TO4drTLB6uJWERJJQGwYnjmtqfA0JTVvtu3HhejMQYBiwa5vw4ceFK1aFFiWoGTtMK4MrkP3jl6L8LfEyP7kfzY2/AGtF2gtuhP/yIP/0XvpQ9H5jihzEhWcKSTzsW/CmvEmORSkmV1NrhuGmorJ1RIv3EcR6pd1G0RwXZ0d7351V4mSdppVdUEIt0RDDMbWvmHLifKlY7Ewn7GLyP1rn6Dwn7GLyP1o/zg/CYH5ez1H1/SNu0mHq8vD9U/Me41Ie18JO+Cwj4ZQZYhCwuQCR0YDDU2sbkGjxsXCfsYf8ADVjHiVUBRlAAsAANANAPwpe+7qYwO0Ppq2rfcxEMjfQXsCRqLg2PMXFTYHaSQysz5rFABZSfvE/dH41VJjhmYZhpbkOYqT1we8KXqdkbcBD2IGGIwf8Aq+H3ZP4b/wCWhG3gjvwk/hv9KqRix71ffWR71qc+df8ADF/lV9YXi9oLKyZA3Vz3ujDiABqQK6Ffz+TQ/rY975mvnrQ96k7na1t2IxWgQYBnMdFlaNhyYL8G05VfbGxK5JDfhYa6Hn2i/MVRDFj3q6yTqeJB8f61bTv0WJC95R6g3Yy/8/M/5Knws4UOxPsqTq3ZrzApSaGEm5VL9trHzFRssfSJwPVYagHmhpz50AfdMD8sc94bgEtFGP3F/AH+dEfnnQwxK+9+eVc9aHvVmEEntHcjEIAH5FHtj4siIG4Xv1X4n4a1UDFD3q++tj3vnRqbGqOQIOxA4xmWQxKX9sDxzD8TQ21Z0MVg4J6SFgAcxOWQXsL9hNCesj3q56wvvUy2rdgRtgRpwDnMG2BsU4dZM79LJJIzM+W3E9UAdwqfHYlYZcNK4bIspLEKxsOjdeCi/EiuuFxQObW9mI56a91TrN3nyb6UmpfdvxGwQvB/fENTfXB3H2sp/wCDN/lqrh3hw6vIXxE8gd8wDYeWyceqvV4cOPZRHTePkfpX3pvEf7p+lODV2/h/3BdHT+/+R+kr95d5sPLhJ442kZ3Qqo6KUXN1txWwoxJNBfsHO9SdOe1vJvpXOmPf5H6Ure1lxyRDKa0Xav1P/kTvSHBmwuYW6jqeFtOsv86zWtn3gZJYXRhmvYEWbtB7Kx3FoFkdRwDEDzrV+HKy1lW9Zk6whnyPSOe7w+xh+H/VTBtrDSmWMR9JlIkuEkWMBhlyljlJ7dOduFK2wdpRCKJWdQwsCCdfap8ONj99fOu6o7SJfTDIMoMdiMSqmyMSqdGSAtnkZT1wL3sCFtb9647IsdtJ5G+zaWKIKgzNBL9o2ZwQpUZxwGtuPnTJ67H76+dc9eT3186U6gjWwxegxDmVTK8ygRxsYujdjmJcMCygclVrEH2tbUyBAeX8v6109fT3x51z11PfXzqpcGWCkQTGgqs5RSXCDKFFzfLpa/fVbjNr4kSZY8K+Wy6shJYlgGsVbKLA/etw7Kt0xiZ3644rz7qmGOT3186iuBIykyhG2MSF1whLWa2jAE9ex4dUdUXDEHraCjMS8xw7mxjkD2BjjZ9Mw1VPaNxpe3I6VZeux++vnXz12P318671BK7TKDDbVxKrZsMxIAtdXueH2jMotbU9QLn0r7NtXFWLDDC2ZAFs5YAglnaxGlxYCwIJF+yr/wBdT3186568nvr513qLJtM7KgtqPz5/zNBbXWTIehsp6pzak2uM3UAN9L8NaL9dT3186567H76+dU3CW2ypwEk7SIHV1H3rqMuXJ7Ra187Pbq6WHKrN4h0iacn/AO2u/rsfvr51C+LTOpzCwDc/C1RmzOqsAmE64iVo8OHQpGATKqglc99CD2gEd1UuHj2iVOdZFbJJe3RWBNimQ5hmN7ixAsD7RI1b/XY/fXzrnrsfvr51cWgShSLpkx4uBGoOW33Smkft9LnDl8+mXJbvHGj8BDOrt0pzCy2JyrclYywCLpYNmAvc9XjVn66nvr51HPjY7e2vnU6mZAmJ1NBYQMJpwxZgejKkjQdUgqptbTTzqb9IR/tF8/6Vz9IR/tF867kCTECmwjSKVRSxDysBlzC4jfISl7NZsuh5kUol9UXpREjNEshkkgeRSWs7IFUFUUXJB17Sa1fZkeRRYak5/FrWdfG1iKE2rsAF86KSr8QLaE8SdOfOmtLqumuGHEpqNLvPh7xY2PsnD+uGFJkx8QRHz5FIDkuCvV49UcKPw2Dwck8UTJg2l6WUZcOCRkVHsJAfvC3hmtbhUm0MLFFIYmlPVyto7JrYgHqkdpqtj2TglbMuUNqcwkcHXibhr86u96O27cRF+g6jGBKTdrdmSOfpMZh5FijQuQ6EhjoANLiwOt/3au3wWGklj/s6rBjkyxsgBaKVAfYI0Fxy7VPaanfDYYggyMQwsQZpSCOwgvY10XZ+EAUA2CG6gSyAKe1Rm6p48O2uvqFdtxY9sf8AfedWkquNvn3g00MHSzRwwqnqrQxh8pLsc5EjM3K+gufdNIW0P10n99vxpunbCLMzZo84a+YsxN+0knU+NJ+LkDSOw1BZiD4mmxgqMRJu8//Z">
            <a:hlinkClick r:id="rId2"/>
          </p:cNvPr>
          <p:cNvSpPr>
            <a:spLocks noChangeAspect="1" noChangeArrowheads="1"/>
          </p:cNvSpPr>
          <p:nvPr/>
        </p:nvSpPr>
        <p:spPr bwMode="auto">
          <a:xfrm>
            <a:off x="155575" y="-731838"/>
            <a:ext cx="2286000" cy="15240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3734" name="AutoShape 6" descr="data:image/jpeg;base64,/9j/4AAQSkZJRgABAQAAAQABAAD/2wCEAAkGBhQSERQUExQWFRUWGBcaGRgXFxgcGxcdGxgVGhcaGBgaGygeGhwjHhgYIC8gIycpLCwsFx4xNTAqNSYrLCkBCQoKDgwOGg8PGi8kHyQsLiwsMDIwLCwsLDEvLCwsLCksLCwqLCwsLCwsLCwsLCwsLCwsLCwsLCwsLCwsLCwsKf/AABEIAKAA8AMBIgACEQEDEQH/xAAcAAACAwADAQAAAAAAAAAAAAAEBgMFBwACCAH/xABJEAACAQIDBAYHBAcECQUAAAABAgMAEQQSIQUGMUETIlFhcZEHFDJSgaHRI0Kx8BUzU2KTweEkcpLSF0NjgoOissLxFkRkc7P/xAAaAQACAwEBAAAAAAAAAAAAAAADBAACBQEG/8QAMxEAAgIBAwIEAwYGAwAAAAAAAQIAAxEEEiETMSJBUWEFFKEjMlKB0fAGM0JxkbEV4fH/2gAMAwEAAhEDEQA/AM6rlcrqz2FHJxzAAEnAn0tURxIqGVr8eNQmk21BzxNxPhihftDzDFxCnn51KDVXep4JyDY8KIl3ODF79DgbkMOrlfAaGxU9tF48z2UwTiZYGZI+IUcTUL7UQcb+RoJj2UHi+Ioe8wmwRggxKt7JBqWlVHINxoavtn4zpF19ocfrVlbMqy4hldWNcZrAnlVdPLfVgbH2fqa6zYnFXMKfHIOd/CuibUjPO3iDVYTpQRNU3mX2CNYa/CuXpfwOOKH908R9KZZMG6qGZGCkKQSpsQwutjw1Goq4bMoVIkLvaoTITewvbU91WGzNhT4p2TDxmRlW5sQAATbUk1e4HczEvhZYocOzyiciWTMgSyLZYlct1mDEk20BAF6UtsbcQJsaajTqiu/JP0igspA4acKjONINmFOeH3Ob9GTO5RXSdQq65w/6uSFltfpCStgONCbZ3GxaYaIy4Zo5OkydIWTJlYDIspDXVg2gJFrNYnQVVXcQlyaduwGZRRSBhcV3r7it38Rg3C4iJow17E2INuNiCa6mnEbcMzHtr2NicJqM4gDnUUknlUBpd9RzhZq0/DBtzYfyhYxS9pqQMDVYTXeKUqdKi3+spb8PXHgPMsq5XVHvXam5kEY4M+VFOeHjUtXu148EdnQmI2xSP9qGvdw1/Z5ZQbWHHjQbj4DG9DgXqTFaY61E1SzcfGoWrOHaeqs7mdK+1yuWokVlhAbqKBLe2e+tIC7Ij9SVszsgHrDR5srdQnrdvXNjl5CkfeHDxpi8QkDBoixaMrwyk3A1104W7qczkTzjAbyR6yooTF8RRdCYvjXJyQUbsl7SDvvQVN/ozw2FOKL40qIY42JDZusx0UALrcXJ+FSTGeIFtB7J4kUJtA9YDsUfOrrbscLdL0GYIHJjz+1lvpfvqkxQuEbtFviKm7cZ3ZtxzBm4UDRzcKBqTkL2bMEljc3srqxsAToQdA2h4cDpW4b4bUw0uyYpYo36OU2jNsojZbjrDmFAawGmlYMprYNwcOMXsqfZ9x04/tEV+0EZlHfb/qqpGSJdWIBxNU2Fs+KGGMQqqpkWxUDrCwOYt94k60tbL2k0SYbDnEQYf1Z3GJhmYxtMC7FZIn++rAk24Ekg0s+izeExznDSscsgsgJNkdSeqByzC48VrVZ8Kj2zojW4ZkVreFwbUFsoxz5w6gWKCIry7v4g4z1q4EHrEMnREC7BIDGZieIYE6Jzy34102ztU9HjIDPFOcQhhw+HjfPIHa4Z30+yRbqbagZSb3NqaJY7nVj4ULKiKSURQTxIVQW/vEC5+NU6uIbobsQVsIjDLIokAAHWAN9ACde34Vhe8ESJPMsR6iyMF8L07ekjeNg6wROy5QTJlJGrcFNu7X40v7HiwT4PFLMcuKIvCzZsuljYEaBjYjXto1SMqEnzlbrEa5V9DFWXgPCojUj6gGojSonoXOTmdDXK4a+VeKGG4I6Hxomr/ZkWBTZbdIc2Mdi0YTNmQCwAf7oUgE2460vitCr7s85qsdU4nZELEAAkngALk/AVL+jZf2Un+BvpTB6OMLnxqn3EZvD7o/E1r2Zu2k9Rq+k+zGZenTdRd2cTz1LseblFIR/cbT5Ubs/cbGzqWjwzkC+rWUachmI1r0NsrGWzqwDN7S8rjmNOOX8CKIlxznuB5WtfzuSPKqqA43ese+dsTwnn3nl2TYk6kgwSgjS3Rv8ASp4NiyjUxSeGRvpXo/FYUjrKTl7Lm6nsP9aXtnYnEjFTxyZmisrRyXFteKW7R/KlxeUY5Xt7wjubU4OP9zGf0bKf9VJ/gb6V2fdjEuNIJr8iI2+lb7c8zVxu6LxG+tncfC9M1atrTjGJnWacV85nls7r4u4Hq01zw+zbXzFq+7b3Cx0IV5MNIA3DKA5HcwS5U+Nes516poG1qPzBjE8j4fdrEsbdBKO8xv8ASr3DbBlRQBDL/Df6V6CxjHpH7svzUcKizHtpJta1bFcRkaYOoOZg52RN+xl/ht9KAxW7s/3YpbccuRvlpXoWSQqMx4AqTcaWzC/yvTdHhVHBVHgBR6tQ1wPAgnpFXnPIw3VxbcMNN8Y2+lBSbsYsE3w0/wDCk/HLXr/FpYi2nyoPF+w4vbqt+B+lG585Tgzy9szcjFEhmw03cDGw87ir/AbNxuGmSaOGZZEN1PRseHI2HA8CKf8Ab+IM2KwOGBIuenksbdVBdQbcAWpov+bmkm1rIBle8ONKGJ57RB23u36/H63h4mw+Jv8AbYd1ZAzftIWI58bd3bVhu9vzi0UR4rDTtbTpFibNpp11t1j3g04Rpc/+avcWSuVQBwH3VP40euw3JlhKsvRbwmUY2rnjzgaEX1Fmt/dOtJm397cQVK4XDT3P+saJtP7i2495rSBK3YP8CUDvLcvhxzyysdBrbo1/76G69JS55xDC8v4BxmYHLsTEkkmCckm5Jje5vzOnGidnbo4udmWOBrqoJD9TQmw9u3PStG3nSZFSeLNeFszILZXU6Ncczx48Naud25BPKzRm6vhoyp/4p7tDyI5V2nVtYRwMHP08orbQqEjPPH1mUyei3aB4QDtI6WLz9qh4fRrtBwCsAIPA9JHb/qrfZIVhV3nYJHlYMSQBYg3sb0rRb+7MUqExMaqbm3X0uSddDajMik5jdWsuVcDmY/tPcLHQAGSA2ZsoylWubE2AUk8AfKh4t08UeOHmH+4fpWvbw744GU4Xo8TE1p8zdYiw6Nxc3A7as4Jo3GZCjL2q1x5gkUlfcaW4GYau17QQ3Ew7FYJ4iBIjITwDKQT51HT76T8N1YH7CynS3EAj+dIVaWmu61YeZF1fTfbHn0YlUM8jHXqKPmTWgx7TRiADcngKy7dTd3FTRs0EoiUkcdc1jZuWmW4OvI0ZuViMbJi9A8qx+3cqqqDcBiSPEgcwKydZp7ndnQj2HnNCi1UQKwM1FxlI94c+Y7QDXRgQeOvOl/FeuYoYoRqsaRF1z3s5KMLg6gLmGt+w3qqjmeORYzio5IZOj6SaNieiuWAXMSQM1rX5ca80/wAL1NnjY45458ps1UK44YZ9I3YpmyEBiPPztzqn2Jtx2LLJa6kgmwupHtKw+YbmD3V03cUzCVo5/V43kKYZXKkuQpvYyXJv2eNfMTDPBi0ieONjIrHOlw3VHFrkgrc2vfmKYq0GqoQkeL84ndV9sFVsY7j9+Ylwdqp7x8qC2lvsMHCzdKAgJyr0d2ZjrlHWFz39lUu0MHLG9nzLe5AuCPgRxrN958eZcRIGJZIRZR3/AHj48q1tGt3U5OPWC1OwJnEst4PS3tGY5RKYEPBYiLkfvPqfK1K02+ONBBGMxP8AHk/DNaq+h8RxFbsy47bv+l3FxP8A2g+sobXz2z/BxrfxvWt7M3ngxESyxOCreYPMEciK803pq9H+1nSfosxCyg6D3gLg/KkNXp96lk7xnT24ba3abtNtVGUrcajvpc3v9Ms0TNFh0iMgHWa7FY+4ggXb5VSbf2k8GHkkDtmAsvDidBWaY1AAvvEXY8zehaBbMFmPENqyowoHMtto+kDaEzXfGTeCPkA8AlhQeC9IG0ImumMn8GkZx5OSKqjwoM1qTPmubjekOKaYDEoqYgosayjRWA+6ewnyPdWifpSP3vxrzArkHStc3V2o8+GR2kOYXVuHFf6WrI1unI8adpo6WwN4Wj1j9vQxIZHkKqmptz/dsRres+3k9LmMnb7MrAnLIAWI5XLXy+AtVVvbj2aURFiVQXI/ePH5WpZarafeqYYzTXTVnDkSxfejF8fWZ/4r/WrfZnpLxiOplk9YUArllsSASpNm4g9Ucb0qPXWmPvDBnHrXPablsreaHFRZ1tY6MpGqnmGAqSDFvA+fDPFEOjyEGIkWDltLEW4msu3IEnSsUYgW6w5G99b8NDanCRnYlCxAI1vyHPhWcaLq3zW3EWtWpuGERN7t7J9oTZ5nzAaIgBVQL6WS5sTzPGqTEYdo2KsLMuhHZTzHuhCcSiWATLcC5u5F8+vvAWI7r1LNgMK0crwKuaEm7NY5itywYG9wbEajnpWt3GYEWIpCiIIg62Vure2p5X4Hwqz2RtmbBSHI2R0JDKT1WtyYcweHxBptEUE2eaWMMkeVFQgC3VDEm5F/asLkaDSg9t7sQMsUkOplYZQdLg6kkdgUfm9QqGXmCtG9gucGMW9W04sXs5Zo78UazaldbMt+0E2rPqu8dsuSCBlRyYS18nZc6a8+AqkFE0dfTQjPGTiJaptz5x5TQvRRt9+lODJUK4YxnJrnAuQSOIt234aUbuBvQFnxEOLYjEST5rm9mcDIU7rZdO41nWy9pPh5o5o/bjYMO+33T3EXHxrRcbseObHYfaGH/UYi7tzyTAG6nsJ4+K1NTtrrZz6Z/wASVM2QI27Z2dJmdokWVJkMeIhZiglWxCsrW0cAkcrjTkKjwGwYWhjikiaGGJwwjkZXMhUG3SHW6i+gJ5DlVjszbEcxZVdTJHo6g6roNbdlFzgkdXLf969vlSaPvUHyM0wcHiL+N2YghjhWGTERxEFVEoRTlYOgkNxmUG1tD7IvXfDwyGR55ypmewsvsxoNRGpOp1JJPM+Aq0eYqLG1+69vmaqMTteMSdDnXpSL5L6gd/0od1vTrYnsOYZFAO49zK7ena0RVQpuEJLHXuFhesSxzXlxHeSw871peP2rAHdDIujEEa/Sk3eXDwhlmgZTpZ0HEjtFTRsxbcR3EW1OwpgHkGKdDYniKKNDYkaitSZ0hq23Xa2Kibjla5t3A1VBadNzNnwIplnZcx0VTe4HMnxodpIQ4EvUAXGZb764xXwtlN7lW8BqPxpJxupU9qitGxmIwkiFWdLEW00t+eNZ9tCPJ9ncNlPVccGH5tS2kyqlSMRjV7SwZTATwoI0a1B5adic4K0j0cSfYiLXM8hyjt0UWHz8qz/AYMyOFBAvxJ4DvNalsyfC4dVCSKCoHW1v3nzpTV5K7QMxvS7QxLGUG+ezXgx0qPxsp04WKjh+eVL1Oe+OMTE5ZRKryIuU9rLqRy1IJpObU0Idu2Ju1WK6AZ5EiautSFD5ce7x7K6UQSjHmWu64c4uFI75ndVte1wTrfutetBxS9HIaSt0JhBKJ+kCMt8naCRYtqLcKbjtEYlGVZA09mIufavf+dVYFuAJn3Ou/OR6SR1XERKQxW9mVl4qe0GuR4Z9elZZFPGyZSx7XN7H4Uubn7V6NHjmbLlawBvde0EchfhTWJQRodDzH1ovaAPfEhmjLZsoVSeJZbg9lxzt/Kh1wxzFncyPbKDawUdiqOAvx50SxtwJPib1R7d20I0ZUIMltOxfE9tTBJwJbIXkwLau3c6vGo0zEE34gEcPKqegtmNdNTz/AB/rRtPVgBeJm3MWc5jpuFutDiYpHnW9nyrqQBYXbh4inSLCR4Feiwo607W6NizLpqzsCdAovqLcqg9HuFyYCK49vM5/3ibfIDzo7Zewmjmmmd87ubLpoqaaW7Tp5Vi23FnbLcek0K6gFXjmTYDcjDPiDKAySG7Z0Zh2chprV8MEn7ST/CKFwuIdcxUAaW17O0VBJMxHE1nX/GNPQAmC30H9pdKbCSVOJZLsmN+qHkBPMCx+B5Up7P3Tw0cryorZw8i5mZmJsxGa55m3Gj4NoSIbqx0+Nd8LNxDcbk37SxJPzNU/5OjUL0wNufXsZcVWA5c5lVi9xcJK7SPGSzG5szC58BXzDejXBOwXoiL/AL7VfmQfn/xRGBxQRgxvYA248eQFNreVxliFHv5Tj1LgnbzF+T0PbNvqhv3dJ9a6n0NbMawyN/zj53q+xuIYsSbC/KwPztVbK1iCND2ilrfjtAfaFY498SiaV8ZyIvz+i7Z0UrqIicrKgJdtWKhuF+/5V2xe4uCjRm6InKOGdh5m+gHb49lXRkJbMbk5sx14tly3Pw0o+NgRVl+IrefsiR7Ey4owPEBFfCbi4GRFdYzYjhme4PAqdeINwfDwq+2V6K9nSwoz4fMWFzeSTtPDrVzZ+y+id7N1G1CjkRbW5PEgAEc8l+N6X95fSycInquGRTLGMrSMQyqdfZA9pvHhWppLWOSxgnoNhCoOYyYj0O7LAuML/wA8n+ahJPRBss/+1t4SSD/urGdo7542Y3kxMxPc5UfALYCocHvhjITePFTqe+RmB8QxINOC0ZlzoHA7iayvo3wClgsBADEe2+tq7H0fYL9kf4j/AM6pNzfSP07iLFBVkY9WQaK5PJhwUnyp2xERPVt1dc3abWso48SdT2A1l2WWh8biBLGlVXkRfwm4ODe7GIheK9dr24AnX73EDkO2rnZ+7mGh/VQxrc2vlBPxJvR8eg8fx+nIdwFtKmSMC1+Pj28awrjfrrmUOQi8d4WpBWvuYCuwoblxEgLcTlAJ7L2FVm1d1cK462Hj1PEKAfMUz1BiYAdaPd8NZQGpcgj3h857xPTcjB84v+d6FbdzBpio4VhbMyl84dupa9vw+Ypmy2Nv52oKDZp9beclSMgRRm1BupN78dAOHaa7pNXc6kWMcj3gjUnoIZhvR7hMWWd1BYHKTqCdAdSDrxqwh9FuEQdQSDuDG3kSaWdu+kf1Ayxxqsk75GAPsR9U3LW4k2Fl7r1me1d/MdiGJkxMvgjFFHgqWr0FRHTG7JP9zAfK2u24cCbhLuFhWFmR7dzsPwqh2l6PMEr5BBoVvrI2tyQefdWP4ferFxtmTFTg/wD2MfkSRTnu76U3kkRMYV4ZRNa1tbjOo0tfmKlxJrITOZ0aZlbLHMt9pbhYWPDymKHK4UlTnY6gX4HjwrMxW8uhIIsddL6fWsKnjyuyniGYeRsanw2xm3BjE9agBBAjxsreyFIIlaZgVRQRZ9O7hamHd3aq4lz0chYLx9r4cayOtP8ARlsaSPDtiGsElIya6kA2JtyF9Kz/AIpoEq072qTmH02rd2CEDEecUgBAHIa0NJwNEYz2ie2xoeTga8JqP5px6zST7sr65euV8NXEkrcRjCrEF28zTBsSO8ZZutpfX5fhVPjtgysyuoBEhAGuo8f6Vf4KAojRniFHDnY8q2762WtGOef94JEozgjEgofEcqIofEcRXnl7wp7SKoMYxCkgkWqeueqGW6La7DnwpvT5NigesoTjmK+39vNDh5HV2zcF1PE6X/nWWznzOprSt993JVwUshAtFIgNje+trju1FZnMOFe401XTXEapYMpIkRroa7muhpwStkkw0eZ1XXVgNOOpA0769ASbJeLDAtIzOqgFix6wF+tbtItp3V58FbBujHLNsdHYs3RyvluSSUGnyJPlQtRWHTmLOSCI57Li+xU3JJ61z38BRMzouJhh6Jz0qlul1yrYG63Cmx0GhyjXjVPuxtLMvRH7o6p7uY+FXZex1/PjQaEqQZ2xexWbscTu41IFQs6+tjD5JSGj6TpQTkXjo11y8gAASdeVdpnsNBc3+Vckew40bw/1DMjozYwcQU4YPI4NyLWBH40l7Q24IkkbMSUDaa6kaDzNMW2Nt9At11drgX5d9JGL2JJPhMTIvCNCzXOp4NYd9gTWf8rWzZ885MYDbTiZ/ipi5LMbsxJJPM0Malk4CojWkJoOJ0NcrhrlFEUM0LdLfJVgCTSsrIco9o3Xlw7OFLW0Zg80jA3DOxB7QTU+7+6U2Iws+JjylYT1gTYmwuxXSxsO+q8UXS6dK2NgPJmHrrCzbPIT7TbuhvT6tGUaUhc98h4WsL27Nb1S7s7LXE4qOJr5WuWsbGwUnQ+NPs3o3wi9H+tIaSNP1o++wW/s8r1NU9bjovnmBoDr9oPKNWz9tRYmJXiYMBobcR3EcRUsh0PhVTgPR7hYHvFJika9iVlXXxGSx+NXUEHRySRnpHVeDyZet7NwLKBYX/GvJan+HrWszWwx795o16xQMNKugNrbaiw63kYAngOZ+A5Ux4zZqBHYZuqjN3aKT2d1In/pTD4iaPpemzzQiVXMtwTpnQdXTKGB0rlPwZq3zqD4fbnMv8xv4r5MHm30R7Zpycvs6Np4aVc7B39iMgWSYEtoC2l+4nl4moz6LsJ2y/xB9KJ2b6J8HK7IWnFlDe2O23ZW2+n0969MFvb2gGstQZIGJfGh8RxFWuB9H0cICpicTlHBWZWHhql/nRMmyEbQ6d4/81gN/D+oBJBBhxrEI5i5S9jd9okbLHNYi4JH4A0z7wbso6qhkkCtmuFYLewHE2vz4CqH/RlhOyT+IfpTWj+Gpp33agnd5AfrONaz/wAvGPeUU29MTpJGZiVlBDggnNfmbjjWe4yMKSoOYA6N2jlWsn0eYPPkyyXte/SedtKMw3omwkt/bFtdZDb8K26mqbivJnKtTZUctjExErUZr0Bs70V4KFswETn/AGjlgPAXAqGX0M4OVywIW+pVJGsPAcqMN34T9P1jB1lZ85hWGhzsBewvqezvrVN399IcMscfS3hjXKVsbWPE8NTfXzo3C+jjBFVZRKAdR1/Gpv8ARrg/9p/jP0oRupPcmL2Pax4AxPu0/wCx5cUrDoGKlH5EP7II48NKu9k7xYfGL1HBI4pezD4c/HWuYTYoSIw9I7xEBckpDqAOAUMLj4VX4b0VYQ9fO8djoc7Cx46G1xXE6J4TOfylDZYvLYx+cZBKALDl21WbY23FApaZwo7L9Y9wHE1bQ7CVVVRiRZRYXsTbvJ1PjSxtv0bYQZZC8krO4UnpCSMwJvx4acKt0z3YHH795c6lf6e8UNqb0xzSZi4A4Aa6CosLvMsebJKVDCzAXsw7xax+NMY9HWEN7BjbjZzp86kwO4+FjxWHGQOryFWVmLAjo3bh4gUJHoZgBuyf7SEX8k4+syTHxKhIU5lOqns7qDtXpJN2NnsQvqMWpH3aCO4uGjd+kwmGKlupZPZHW0PwCnieJp40+ksnxLw4cczzsRXZUvwrfN69y8GmDxLrhYVZYyQyrYg6ajWqSL0c4MDRJPNqBbYtJAfz9IVbjYhZB7TO4drTLB6uJWERJJQGwYnjmtqfA0JTVvtu3HhejMQYBiwa5vw4ceFK1aFFiWoGTtMK4MrkP3jl6L8LfEyP7kfzY2/AGtF2gtuhP/yIP/0XvpQ9H5jihzEhWcKSTzsW/CmvEmORSkmV1NrhuGmorJ1RIv3EcR6pd1G0RwXZ0d7351V4mSdppVdUEIt0RDDMbWvmHLifKlY7Ewn7GLyP1rn6Dwn7GLyP1o/zg/CYH5ez1H1/SNu0mHq8vD9U/Me41Ie18JO+Cwj4ZQZYhCwuQCR0YDDU2sbkGjxsXCfsYf8ADVjHiVUBRlAAsAANANAPwpe+7qYwO0Ppq2rfcxEMjfQXsCRqLg2PMXFTYHaSQysz5rFABZSfvE/dH41VJjhmYZhpbkOYqT1we8KXqdkbcBD2IGGIwf8Aq+H3ZP4b/wCWhG3gjvwk/hv9KqRix71ffWR71qc+df8ADF/lV9YXi9oLKyZA3Vz3ujDiABqQK6Ffz+TQ/rY975mvnrQ96k7na1t2IxWgQYBnMdFlaNhyYL8G05VfbGxK5JDfhYa6Hn2i/MVRDFj3q6yTqeJB8f61bTv0WJC95R6g3Yy/8/M/5Knws4UOxPsqTq3ZrzApSaGEm5VL9trHzFRssfSJwPVYagHmhpz50AfdMD8sc94bgEtFGP3F/AH+dEfnnQwxK+9+eVc9aHvVmEEntHcjEIAH5FHtj4siIG4Xv1X4n4a1UDFD3q++tj3vnRqbGqOQIOxA4xmWQxKX9sDxzD8TQ21Z0MVg4J6SFgAcxOWQXsL9hNCesj3q56wvvUy2rdgRtgRpwDnMG2BsU4dZM79LJJIzM+W3E9UAdwqfHYlYZcNK4bIspLEKxsOjdeCi/EiuuFxQObW9mI56a91TrN3nyb6UmpfdvxGwQvB/fENTfXB3H2sp/wCDN/lqrh3hw6vIXxE8gd8wDYeWyceqvV4cOPZRHTePkfpX3pvEf7p+lODV2/h/3BdHT+/+R+kr95d5sPLhJ442kZ3Qqo6KUXN1txWwoxJNBfsHO9SdOe1vJvpXOmPf5H6Ure1lxyRDKa0Xav1P/kTvSHBmwuYW6jqeFtOsv86zWtn3gZJYXRhmvYEWbtB7Kx3FoFkdRwDEDzrV+HKy1lW9Zk6whnyPSOe7w+xh+H/VTBtrDSmWMR9JlIkuEkWMBhlyljlJ7dOduFK2wdpRCKJWdQwsCCdfap8ONj99fOu6o7SJfTDIMoMdiMSqmyMSqdGSAtnkZT1wL3sCFtb9647IsdtJ5G+zaWKIKgzNBL9o2ZwQpUZxwGtuPnTJ67H76+dc9eT3186U6gjWwxegxDmVTK8ygRxsYujdjmJcMCygclVrEH2tbUyBAeX8v6109fT3x51z11PfXzqpcGWCkQTGgqs5RSXCDKFFzfLpa/fVbjNr4kSZY8K+Wy6shJYlgGsVbKLA/etw7Kt0xiZ3644rz7qmGOT3186iuBIykyhG2MSF1whLWa2jAE9ex4dUdUXDEHraCjMS8xw7mxjkD2BjjZ9Mw1VPaNxpe3I6VZeux++vnXz12P318671BK7TKDDbVxKrZsMxIAtdXueH2jMotbU9QLn0r7NtXFWLDDC2ZAFs5YAglnaxGlxYCwIJF+yr/wBdT3186568nvr513qLJtM7KgtqPz5/zNBbXWTIehsp6pzak2uM3UAN9L8NaL9dT3186567H76+dU3CW2ypwEk7SIHV1H3rqMuXJ7Ra187Pbq6WHKrN4h0iacn/AO2u/rsfvr51C+LTOpzCwDc/C1RmzOqsAmE64iVo8OHQpGATKqglc99CD2gEd1UuHj2iVOdZFbJJe3RWBNimQ5hmN7ixAsD7RI1b/XY/fXzrnrsfvr51cWgShSLpkx4uBGoOW33Smkft9LnDl8+mXJbvHGj8BDOrt0pzCy2JyrclYywCLpYNmAvc9XjVn66nvr51HPjY7e2vnU6mZAmJ1NBYQMJpwxZgejKkjQdUgqptbTTzqb9IR/tF8/6Vz9IR/tF867kCTECmwjSKVRSxDysBlzC4jfISl7NZsuh5kUol9UXpREjNEshkkgeRSWs7IFUFUUXJB17Sa1fZkeRRYak5/FrWdfG1iKE2rsAF86KSr8QLaE8SdOfOmtLqumuGHEpqNLvPh7xY2PsnD+uGFJkx8QRHz5FIDkuCvV49UcKPw2Dwck8UTJg2l6WUZcOCRkVHsJAfvC3hmtbhUm0MLFFIYmlPVyto7JrYgHqkdpqtj2TglbMuUNqcwkcHXibhr86u96O27cRF+g6jGBKTdrdmSOfpMZh5FijQuQ6EhjoANLiwOt/3au3wWGklj/s6rBjkyxsgBaKVAfYI0Fxy7VPaanfDYYggyMQwsQZpSCOwgvY10XZ+EAUA2CG6gSyAKe1Rm6p48O2uvqFdtxY9sf8AfedWkquNvn3g00MHSzRwwqnqrQxh8pLsc5EjM3K+gufdNIW0P10n99vxpunbCLMzZo84a+YsxN+0knU+NJ+LkDSOw1BZiD4mmxgqMRJu8//Z">
            <a:hlinkClick r:id="rId2"/>
          </p:cNvPr>
          <p:cNvSpPr>
            <a:spLocks noChangeAspect="1" noChangeArrowheads="1"/>
          </p:cNvSpPr>
          <p:nvPr/>
        </p:nvSpPr>
        <p:spPr bwMode="auto">
          <a:xfrm>
            <a:off x="155575" y="-731838"/>
            <a:ext cx="2286000" cy="15240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3736" name="AutoShape 8" descr="data:image/jpeg;base64,/9j/4AAQSkZJRgABAQAAAQABAAD/2wCEAAkGBhQSERQUExQWFRUWGBcaGRgXFxgcGxcdGxgVGhcaGBgaGygeGhwjHhgYIC8gIycpLCwsFx4xNTAqNSYrLCkBCQoKDgwOGg8PGi8kHyQsLiwsMDIwLCwsLDEvLCwsLCksLCwqLCwsLCwsLCwsLCwsLCwsLCwsLCwsLCwsLCwsKf/AABEIAKAA8AMBIgACEQEDEQH/xAAcAAACAwADAQAAAAAAAAAAAAAEBgMFBwACCAH/xABJEAACAQIDBAYHBAcECQUAAAABAgMAEQQSIQUGMUETIlFhcZEHFDJSgaHRI0Kx8BUzU2KTweEkcpLSF0NjgoOissLxFkRkc7P/xAAaAQACAwEBAAAAAAAAAAAAAAADBAACBQEG/8QAMxEAAgIBAwIEAwYGAwAAAAAAAQIAAxEEEiETMSJBUWEFFKEjMlKB0fAGM0JxkbEV4fH/2gAMAwEAAhEDEQA/AM6rlcrqz2FHJxzAAEnAn0tURxIqGVr8eNQmk21BzxNxPhihftDzDFxCnn51KDVXep4JyDY8KIl3ODF79DgbkMOrlfAaGxU9tF48z2UwTiZYGZI+IUcTUL7UQcb+RoJj2UHi+Ioe8wmwRggxKt7JBqWlVHINxoavtn4zpF19ocfrVlbMqy4hldWNcZrAnlVdPLfVgbH2fqa6zYnFXMKfHIOd/CuibUjPO3iDVYTpQRNU3mX2CNYa/CuXpfwOOKH908R9KZZMG6qGZGCkKQSpsQwutjw1Goq4bMoVIkLvaoTITewvbU91WGzNhT4p2TDxmRlW5sQAATbUk1e4HczEvhZYocOzyiciWTMgSyLZYlct1mDEk20BAF6UtsbcQJsaajTqiu/JP0igspA4acKjONINmFOeH3Ob9GTO5RXSdQq65w/6uSFltfpCStgONCbZ3GxaYaIy4Zo5OkydIWTJlYDIspDXVg2gJFrNYnQVVXcQlyaduwGZRRSBhcV3r7it38Rg3C4iJow17E2INuNiCa6mnEbcMzHtr2NicJqM4gDnUUknlUBpd9RzhZq0/DBtzYfyhYxS9pqQMDVYTXeKUqdKi3+spb8PXHgPMsq5XVHvXam5kEY4M+VFOeHjUtXu148EdnQmI2xSP9qGvdw1/Z5ZQbWHHjQbj4DG9DgXqTFaY61E1SzcfGoWrOHaeqs7mdK+1yuWokVlhAbqKBLe2e+tIC7Ij9SVszsgHrDR5srdQnrdvXNjl5CkfeHDxpi8QkDBoixaMrwyk3A1104W7qczkTzjAbyR6yooTF8RRdCYvjXJyQUbsl7SDvvQVN/ozw2FOKL40qIY42JDZusx0UALrcXJ+FSTGeIFtB7J4kUJtA9YDsUfOrrbscLdL0GYIHJjz+1lvpfvqkxQuEbtFviKm7cZ3ZtxzBm4UDRzcKBqTkL2bMEljc3srqxsAToQdA2h4cDpW4b4bUw0uyYpYo36OU2jNsojZbjrDmFAawGmlYMprYNwcOMXsqfZ9x04/tEV+0EZlHfb/qqpGSJdWIBxNU2Fs+KGGMQqqpkWxUDrCwOYt94k60tbL2k0SYbDnEQYf1Z3GJhmYxtMC7FZIn++rAk24Ekg0s+izeExznDSscsgsgJNkdSeqByzC48VrVZ8Kj2zojW4ZkVreFwbUFsoxz5w6gWKCIry7v4g4z1q4EHrEMnREC7BIDGZieIYE6Jzy34102ztU9HjIDPFOcQhhw+HjfPIHa4Z30+yRbqbagZSb3NqaJY7nVj4ULKiKSURQTxIVQW/vEC5+NU6uIbobsQVsIjDLIokAAHWAN9ACde34Vhe8ESJPMsR6iyMF8L07ekjeNg6wROy5QTJlJGrcFNu7X40v7HiwT4PFLMcuKIvCzZsuljYEaBjYjXto1SMqEnzlbrEa5V9DFWXgPCojUj6gGojSonoXOTmdDXK4a+VeKGG4I6Hxomr/ZkWBTZbdIc2Mdi0YTNmQCwAf7oUgE2460vitCr7s85qsdU4nZELEAAkngALk/AVL+jZf2Un+BvpTB6OMLnxqn3EZvD7o/E1r2Zu2k9Rq+k+zGZenTdRd2cTz1LseblFIR/cbT5Ubs/cbGzqWjwzkC+rWUachmI1r0NsrGWzqwDN7S8rjmNOOX8CKIlxznuB5WtfzuSPKqqA43ese+dsTwnn3nl2TYk6kgwSgjS3Rv8ASp4NiyjUxSeGRvpXo/FYUjrKTl7Lm6nsP9aXtnYnEjFTxyZmisrRyXFteKW7R/KlxeUY5Xt7wjubU4OP9zGf0bKf9VJ/gb6V2fdjEuNIJr8iI2+lb7c8zVxu6LxG+tncfC9M1atrTjGJnWacV85nls7r4u4Hq01zw+zbXzFq+7b3Cx0IV5MNIA3DKA5HcwS5U+Nes516poG1qPzBjE8j4fdrEsbdBKO8xv8ASr3DbBlRQBDL/Df6V6CxjHpH7svzUcKizHtpJta1bFcRkaYOoOZg52RN+xl/ht9KAxW7s/3YpbccuRvlpXoWSQqMx4AqTcaWzC/yvTdHhVHBVHgBR6tQ1wPAgnpFXnPIw3VxbcMNN8Y2+lBSbsYsE3w0/wDCk/HLXr/FpYi2nyoPF+w4vbqt+B+lG585Tgzy9szcjFEhmw03cDGw87ir/AbNxuGmSaOGZZEN1PRseHI2HA8CKf8Ab+IM2KwOGBIuenksbdVBdQbcAWpov+bmkm1rIBle8ONKGJ57RB23u36/H63h4mw+Jv8AbYd1ZAzftIWI58bd3bVhu9vzi0UR4rDTtbTpFibNpp11t1j3g04Rpc/+avcWSuVQBwH3VP40euw3JlhKsvRbwmUY2rnjzgaEX1Fmt/dOtJm397cQVK4XDT3P+saJtP7i2495rSBK3YP8CUDvLcvhxzyysdBrbo1/76G69JS55xDC8v4BxmYHLsTEkkmCckm5Jje5vzOnGidnbo4udmWOBrqoJD9TQmw9u3PStG3nSZFSeLNeFszILZXU6Ncczx48Naud25BPKzRm6vhoyp/4p7tDyI5V2nVtYRwMHP08orbQqEjPPH1mUyei3aB4QDtI6WLz9qh4fRrtBwCsAIPA9JHb/qrfZIVhV3nYJHlYMSQBYg3sb0rRb+7MUqExMaqbm3X0uSddDajMik5jdWsuVcDmY/tPcLHQAGSA2ZsoylWubE2AUk8AfKh4t08UeOHmH+4fpWvbw744GU4Xo8TE1p8zdYiw6Nxc3A7as4Jo3GZCjL2q1x5gkUlfcaW4GYau17QQ3Ew7FYJ4iBIjITwDKQT51HT76T8N1YH7CynS3EAj+dIVaWmu61YeZF1fTfbHn0YlUM8jHXqKPmTWgx7TRiADcngKy7dTd3FTRs0EoiUkcdc1jZuWmW4OvI0ZuViMbJi9A8qx+3cqqqDcBiSPEgcwKydZp7ndnQj2HnNCi1UQKwM1FxlI94c+Y7QDXRgQeOvOl/FeuYoYoRqsaRF1z3s5KMLg6gLmGt+w3qqjmeORYzio5IZOj6SaNieiuWAXMSQM1rX5ca80/wAL1NnjY45458ps1UK44YZ9I3YpmyEBiPPztzqn2Jtx2LLJa6kgmwupHtKw+YbmD3V03cUzCVo5/V43kKYZXKkuQpvYyXJv2eNfMTDPBi0ieONjIrHOlw3VHFrkgrc2vfmKYq0GqoQkeL84ndV9sFVsY7j9+Ylwdqp7x8qC2lvsMHCzdKAgJyr0d2ZjrlHWFz39lUu0MHLG9nzLe5AuCPgRxrN958eZcRIGJZIRZR3/AHj48q1tGt3U5OPWC1OwJnEst4PS3tGY5RKYEPBYiLkfvPqfK1K02+ONBBGMxP8AHk/DNaq+h8RxFbsy47bv+l3FxP8A2g+sobXz2z/BxrfxvWt7M3ngxESyxOCreYPMEciK803pq9H+1nSfosxCyg6D3gLg/KkNXp96lk7xnT24ba3abtNtVGUrcajvpc3v9Ms0TNFh0iMgHWa7FY+4ggXb5VSbf2k8GHkkDtmAsvDidBWaY1AAvvEXY8zehaBbMFmPENqyowoHMtto+kDaEzXfGTeCPkA8AlhQeC9IG0ImumMn8GkZx5OSKqjwoM1qTPmubjekOKaYDEoqYgosayjRWA+6ewnyPdWifpSP3vxrzArkHStc3V2o8+GR2kOYXVuHFf6WrI1unI8adpo6WwN4Wj1j9vQxIZHkKqmptz/dsRres+3k9LmMnb7MrAnLIAWI5XLXy+AtVVvbj2aURFiVQXI/ePH5WpZarafeqYYzTXTVnDkSxfejF8fWZ/4r/WrfZnpLxiOplk9YUArllsSASpNm4g9Ucb0qPXWmPvDBnHrXPablsreaHFRZ1tY6MpGqnmGAqSDFvA+fDPFEOjyEGIkWDltLEW4msu3IEnSsUYgW6w5G99b8NDanCRnYlCxAI1vyHPhWcaLq3zW3EWtWpuGERN7t7J9oTZ5nzAaIgBVQL6WS5sTzPGqTEYdo2KsLMuhHZTzHuhCcSiWATLcC5u5F8+vvAWI7r1LNgMK0crwKuaEm7NY5itywYG9wbEajnpWt3GYEWIpCiIIg62Vure2p5X4Hwqz2RtmbBSHI2R0JDKT1WtyYcweHxBptEUE2eaWMMkeVFQgC3VDEm5F/asLkaDSg9t7sQMsUkOplYZQdLg6kkdgUfm9QqGXmCtG9gucGMW9W04sXs5Zo78UazaldbMt+0E2rPqu8dsuSCBlRyYS18nZc6a8+AqkFE0dfTQjPGTiJaptz5x5TQvRRt9+lODJUK4YxnJrnAuQSOIt234aUbuBvQFnxEOLYjEST5rm9mcDIU7rZdO41nWy9pPh5o5o/bjYMO+33T3EXHxrRcbseObHYfaGH/UYi7tzyTAG6nsJ4+K1NTtrrZz6Z/wASVM2QI27Z2dJmdokWVJkMeIhZiglWxCsrW0cAkcrjTkKjwGwYWhjikiaGGJwwjkZXMhUG3SHW6i+gJ5DlVjszbEcxZVdTJHo6g6roNbdlFzgkdXLf969vlSaPvUHyM0wcHiL+N2YghjhWGTERxEFVEoRTlYOgkNxmUG1tD7IvXfDwyGR55ypmewsvsxoNRGpOp1JJPM+Aq0eYqLG1+69vmaqMTteMSdDnXpSL5L6gd/0od1vTrYnsOYZFAO49zK7ena0RVQpuEJLHXuFhesSxzXlxHeSw871peP2rAHdDIujEEa/Sk3eXDwhlmgZTpZ0HEjtFTRsxbcR3EW1OwpgHkGKdDYniKKNDYkaitSZ0hq23Xa2Kibjla5t3A1VBadNzNnwIplnZcx0VTe4HMnxodpIQ4EvUAXGZb764xXwtlN7lW8BqPxpJxupU9qitGxmIwkiFWdLEW00t+eNZ9tCPJ9ncNlPVccGH5tS2kyqlSMRjV7SwZTATwoI0a1B5adic4K0j0cSfYiLXM8hyjt0UWHz8qz/AYMyOFBAvxJ4DvNalsyfC4dVCSKCoHW1v3nzpTV5K7QMxvS7QxLGUG+ezXgx0qPxsp04WKjh+eVL1Oe+OMTE5ZRKryIuU9rLqRy1IJpObU0Idu2Ju1WK6AZ5EiautSFD5ce7x7K6UQSjHmWu64c4uFI75ndVte1wTrfutetBxS9HIaSt0JhBKJ+kCMt8naCRYtqLcKbjtEYlGVZA09mIufavf+dVYFuAJn3Ou/OR6SR1XERKQxW9mVl4qe0GuR4Z9elZZFPGyZSx7XN7H4Uubn7V6NHjmbLlawBvde0EchfhTWJQRodDzH1ovaAPfEhmjLZsoVSeJZbg9lxzt/Kh1wxzFncyPbKDawUdiqOAvx50SxtwJPib1R7d20I0ZUIMltOxfE9tTBJwJbIXkwLau3c6vGo0zEE34gEcPKqegtmNdNTz/AB/rRtPVgBeJm3MWc5jpuFutDiYpHnW9nyrqQBYXbh4inSLCR4Feiwo607W6NizLpqzsCdAovqLcqg9HuFyYCK49vM5/3ibfIDzo7Zewmjmmmd87ubLpoqaaW7Tp5Vi23FnbLcek0K6gFXjmTYDcjDPiDKAySG7Z0Zh2chprV8MEn7ST/CKFwuIdcxUAaW17O0VBJMxHE1nX/GNPQAmC30H9pdKbCSVOJZLsmN+qHkBPMCx+B5Up7P3Tw0cryorZw8i5mZmJsxGa55m3Gj4NoSIbqx0+Nd8LNxDcbk37SxJPzNU/5OjUL0wNufXsZcVWA5c5lVi9xcJK7SPGSzG5szC58BXzDejXBOwXoiL/AL7VfmQfn/xRGBxQRgxvYA248eQFNreVxliFHv5Tj1LgnbzF+T0PbNvqhv3dJ9a6n0NbMawyN/zj53q+xuIYsSbC/KwPztVbK1iCND2ilrfjtAfaFY498SiaV8ZyIvz+i7Z0UrqIicrKgJdtWKhuF+/5V2xe4uCjRm6InKOGdh5m+gHb49lXRkJbMbk5sx14tly3Pw0o+NgRVl+IrefsiR7Ey4owPEBFfCbi4GRFdYzYjhme4PAqdeINwfDwq+2V6K9nSwoz4fMWFzeSTtPDrVzZ+y+id7N1G1CjkRbW5PEgAEc8l+N6X95fSycInquGRTLGMrSMQyqdfZA9pvHhWppLWOSxgnoNhCoOYyYj0O7LAuML/wA8n+ahJPRBss/+1t4SSD/urGdo7542Y3kxMxPc5UfALYCocHvhjITePFTqe+RmB8QxINOC0ZlzoHA7iayvo3wClgsBADEe2+tq7H0fYL9kf4j/AM6pNzfSP07iLFBVkY9WQaK5PJhwUnyp2xERPVt1dc3abWso48SdT2A1l2WWh8biBLGlVXkRfwm4ODe7GIheK9dr24AnX73EDkO2rnZ+7mGh/VQxrc2vlBPxJvR8eg8fx+nIdwFtKmSMC1+Pj28awrjfrrmUOQi8d4WpBWvuYCuwoblxEgLcTlAJ7L2FVm1d1cK462Hj1PEKAfMUz1BiYAdaPd8NZQGpcgj3h857xPTcjB84v+d6FbdzBpio4VhbMyl84dupa9vw+Ypmy2Nv52oKDZp9beclSMgRRm1BupN78dAOHaa7pNXc6kWMcj3gjUnoIZhvR7hMWWd1BYHKTqCdAdSDrxqwh9FuEQdQSDuDG3kSaWdu+kf1Ayxxqsk75GAPsR9U3LW4k2Fl7r1me1d/MdiGJkxMvgjFFHgqWr0FRHTG7JP9zAfK2u24cCbhLuFhWFmR7dzsPwqh2l6PMEr5BBoVvrI2tyQefdWP4ferFxtmTFTg/wD2MfkSRTnu76U3kkRMYV4ZRNa1tbjOo0tfmKlxJrITOZ0aZlbLHMt9pbhYWPDymKHK4UlTnY6gX4HjwrMxW8uhIIsddL6fWsKnjyuyniGYeRsanw2xm3BjE9agBBAjxsreyFIIlaZgVRQRZ9O7hamHd3aq4lz0chYLx9r4cayOtP8ARlsaSPDtiGsElIya6kA2JtyF9Kz/AIpoEq072qTmH02rd2CEDEecUgBAHIa0NJwNEYz2ie2xoeTga8JqP5px6zST7sr65euV8NXEkrcRjCrEF28zTBsSO8ZZutpfX5fhVPjtgysyuoBEhAGuo8f6Vf4KAojRniFHDnY8q2762WtGOef94JEozgjEgofEcqIofEcRXnl7wp7SKoMYxCkgkWqeueqGW6La7DnwpvT5NigesoTjmK+39vNDh5HV2zcF1PE6X/nWWznzOprSt993JVwUshAtFIgNje+trju1FZnMOFe401XTXEapYMpIkRroa7muhpwStkkw0eZ1XXVgNOOpA0769ASbJeLDAtIzOqgFix6wF+tbtItp3V58FbBujHLNsdHYs3RyvluSSUGnyJPlQtRWHTmLOSCI57Li+xU3JJ61z38BRMzouJhh6Jz0qlul1yrYG63Cmx0GhyjXjVPuxtLMvRH7o6p7uY+FXZex1/PjQaEqQZ2xexWbscTu41IFQs6+tjD5JSGj6TpQTkXjo11y8gAASdeVdpnsNBc3+Vckew40bw/1DMjozYwcQU4YPI4NyLWBH40l7Q24IkkbMSUDaa6kaDzNMW2Nt9At11drgX5d9JGL2JJPhMTIvCNCzXOp4NYd9gTWf8rWzZ885MYDbTiZ/ipi5LMbsxJJPM0Malk4CojWkJoOJ0NcrhrlFEUM0LdLfJVgCTSsrIco9o3Xlw7OFLW0Zg80jA3DOxB7QTU+7+6U2Iws+JjylYT1gTYmwuxXSxsO+q8UXS6dK2NgPJmHrrCzbPIT7TbuhvT6tGUaUhc98h4WsL27Nb1S7s7LXE4qOJr5WuWsbGwUnQ+NPs3o3wi9H+tIaSNP1o++wW/s8r1NU9bjovnmBoDr9oPKNWz9tRYmJXiYMBobcR3EcRUsh0PhVTgPR7hYHvFJika9iVlXXxGSx+NXUEHRySRnpHVeDyZet7NwLKBYX/GvJan+HrWszWwx795o16xQMNKugNrbaiw63kYAngOZ+A5Ux4zZqBHYZuqjN3aKT2d1In/pTD4iaPpemzzQiVXMtwTpnQdXTKGB0rlPwZq3zqD4fbnMv8xv4r5MHm30R7Zpycvs6Np4aVc7B39iMgWSYEtoC2l+4nl4moz6LsJ2y/xB9KJ2b6J8HK7IWnFlDe2O23ZW2+n0969MFvb2gGstQZIGJfGh8RxFWuB9H0cICpicTlHBWZWHhql/nRMmyEbQ6d4/81gN/D+oBJBBhxrEI5i5S9jd9okbLHNYi4JH4A0z7wbso6qhkkCtmuFYLewHE2vz4CqH/RlhOyT+IfpTWj+Gpp33agnd5AfrONaz/wAvGPeUU29MTpJGZiVlBDggnNfmbjjWe4yMKSoOYA6N2jlWsn0eYPPkyyXte/SedtKMw3omwkt/bFtdZDb8K26mqbivJnKtTZUctjExErUZr0Bs70V4KFswETn/AGjlgPAXAqGX0M4OVywIW+pVJGsPAcqMN34T9P1jB1lZ85hWGhzsBewvqezvrVN399IcMscfS3hjXKVsbWPE8NTfXzo3C+jjBFVZRKAdR1/Gpv8ARrg/9p/jP0oRupPcmL2Pax4AxPu0/wCx5cUrDoGKlH5EP7II48NKu9k7xYfGL1HBI4pezD4c/HWuYTYoSIw9I7xEBckpDqAOAUMLj4VX4b0VYQ9fO8djoc7Cx46G1xXE6J4TOfylDZYvLYx+cZBKALDl21WbY23FApaZwo7L9Y9wHE1bQ7CVVVRiRZRYXsTbvJ1PjSxtv0bYQZZC8krO4UnpCSMwJvx4acKt0z3YHH795c6lf6e8UNqb0xzSZi4A4Aa6CosLvMsebJKVDCzAXsw7xax+NMY9HWEN7BjbjZzp86kwO4+FjxWHGQOryFWVmLAjo3bh4gUJHoZgBuyf7SEX8k4+syTHxKhIU5lOqns7qDtXpJN2NnsQvqMWpH3aCO4uGjd+kwmGKlupZPZHW0PwCnieJp40+ksnxLw4cczzsRXZUvwrfN69y8GmDxLrhYVZYyQyrYg6ajWqSL0c4MDRJPNqBbYtJAfz9IVbjYhZB7TO4drTLB6uJWERJJQGwYnjmtqfA0JTVvtu3HhejMQYBiwa5vw4ceFK1aFFiWoGTtMK4MrkP3jl6L8LfEyP7kfzY2/AGtF2gtuhP/yIP/0XvpQ9H5jihzEhWcKSTzsW/CmvEmORSkmV1NrhuGmorJ1RIv3EcR6pd1G0RwXZ0d7351V4mSdppVdUEIt0RDDMbWvmHLifKlY7Ewn7GLyP1rn6Dwn7GLyP1o/zg/CYH5ez1H1/SNu0mHq8vD9U/Me41Ie18JO+Cwj4ZQZYhCwuQCR0YDDU2sbkGjxsXCfsYf8ADVjHiVUBRlAAsAANANAPwpe+7qYwO0Ppq2rfcxEMjfQXsCRqLg2PMXFTYHaSQysz5rFABZSfvE/dH41VJjhmYZhpbkOYqT1we8KXqdkbcBD2IGGIwf8Aq+H3ZP4b/wCWhG3gjvwk/hv9KqRix71ffWR71qc+df8ADF/lV9YXi9oLKyZA3Vz3ujDiABqQK6Ffz+TQ/rY975mvnrQ96k7na1t2IxWgQYBnMdFlaNhyYL8G05VfbGxK5JDfhYa6Hn2i/MVRDFj3q6yTqeJB8f61bTv0WJC95R6g3Yy/8/M/5Knws4UOxPsqTq3ZrzApSaGEm5VL9trHzFRssfSJwPVYagHmhpz50AfdMD8sc94bgEtFGP3F/AH+dEfnnQwxK+9+eVc9aHvVmEEntHcjEIAH5FHtj4siIG4Xv1X4n4a1UDFD3q++tj3vnRqbGqOQIOxA4xmWQxKX9sDxzD8TQ21Z0MVg4J6SFgAcxOWQXsL9hNCesj3q56wvvUy2rdgRtgRpwDnMG2BsU4dZM79LJJIzM+W3E9UAdwqfHYlYZcNK4bIspLEKxsOjdeCi/EiuuFxQObW9mI56a91TrN3nyb6UmpfdvxGwQvB/fENTfXB3H2sp/wCDN/lqrh3hw6vIXxE8gd8wDYeWyceqvV4cOPZRHTePkfpX3pvEf7p+lODV2/h/3BdHT+/+R+kr95d5sPLhJ442kZ3Qqo6KUXN1txWwoxJNBfsHO9SdOe1vJvpXOmPf5H6Ure1lxyRDKa0Xav1P/kTvSHBmwuYW6jqeFtOsv86zWtn3gZJYXRhmvYEWbtB7Kx3FoFkdRwDEDzrV+HKy1lW9Zk6whnyPSOe7w+xh+H/VTBtrDSmWMR9JlIkuEkWMBhlyljlJ7dOduFK2wdpRCKJWdQwsCCdfap8ONj99fOu6o7SJfTDIMoMdiMSqmyMSqdGSAtnkZT1wL3sCFtb9647IsdtJ5G+zaWKIKgzNBL9o2ZwQpUZxwGtuPnTJ67H76+dc9eT3186U6gjWwxegxDmVTK8ygRxsYujdjmJcMCygclVrEH2tbUyBAeX8v6109fT3x51z11PfXzqpcGWCkQTGgqs5RSXCDKFFzfLpa/fVbjNr4kSZY8K+Wy6shJYlgGsVbKLA/etw7Kt0xiZ3644rz7qmGOT3186iuBIykyhG2MSF1whLWa2jAE9ex4dUdUXDEHraCjMS8xw7mxjkD2BjjZ9Mw1VPaNxpe3I6VZeux++vnXz12P318671BK7TKDDbVxKrZsMxIAtdXueH2jMotbU9QLn0r7NtXFWLDDC2ZAFs5YAglnaxGlxYCwIJF+yr/wBdT3186568nvr513qLJtM7KgtqPz5/zNBbXWTIehsp6pzak2uM3UAN9L8NaL9dT3186567H76+dU3CW2ypwEk7SIHV1H3rqMuXJ7Ra187Pbq6WHKrN4h0iacn/AO2u/rsfvr51C+LTOpzCwDc/C1RmzOqsAmE64iVo8OHQpGATKqglc99CD2gEd1UuHj2iVOdZFbJJe3RWBNimQ5hmN7ixAsD7RI1b/XY/fXzrnrsfvr51cWgShSLpkx4uBGoOW33Smkft9LnDl8+mXJbvHGj8BDOrt0pzCy2JyrclYywCLpYNmAvc9XjVn66nvr51HPjY7e2vnU6mZAmJ1NBYQMJpwxZgejKkjQdUgqptbTTzqb9IR/tF8/6Vz9IR/tF867kCTECmwjSKVRSxDysBlzC4jfISl7NZsuh5kUol9UXpREjNEshkkgeRSWs7IFUFUUXJB17Sa1fZkeRRYak5/FrWdfG1iKE2rsAF86KSr8QLaE8SdOfOmtLqumuGHEpqNLvPh7xY2PsnD+uGFJkx8QRHz5FIDkuCvV49UcKPw2Dwck8UTJg2l6WUZcOCRkVHsJAfvC3hmtbhUm0MLFFIYmlPVyto7JrYgHqkdpqtj2TglbMuUNqcwkcHXibhr86u96O27cRF+g6jGBKTdrdmSOfpMZh5FijQuQ6EhjoANLiwOt/3au3wWGklj/s6rBjkyxsgBaKVAfYI0Fxy7VPaanfDYYggyMQwsQZpSCOwgvY10XZ+EAUA2CG6gSyAKe1Rm6p48O2uvqFdtxY9sf8AfedWkquNvn3g00MHSzRwwqnqrQxh8pLsc5EjM3K+gufdNIW0P10n99vxpunbCLMzZo84a+YsxN+0knU+NJ+LkDSOw1BZiD4mmxgqMRJu8//Z">
            <a:hlinkClick r:id="rId2"/>
          </p:cNvPr>
          <p:cNvSpPr>
            <a:spLocks noChangeAspect="1" noChangeArrowheads="1"/>
          </p:cNvSpPr>
          <p:nvPr/>
        </p:nvSpPr>
        <p:spPr bwMode="auto">
          <a:xfrm>
            <a:off x="155575" y="-731838"/>
            <a:ext cx="2286000" cy="15240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3738" name="AutoShape 10" descr="data:image/jpeg;base64,/9j/4AAQSkZJRgABAQAAAQABAAD/2wCEAAkGBhQSERQUExQWFRUWGBcaGRgXFxgcGxcdGxgVGhcaGBgaGygeGhwjHhgYIC8gIycpLCwsFx4xNTAqNSYrLCkBCQoKDgwOGg8PGi8kHyQsLiwsMDIwLCwsLDEvLCwsLCksLCwqLCwsLCwsLCwsLCwsLCwsLCwsLCwsLCwsLCwsKf/AABEIAKAA8AMBIgACEQEDEQH/xAAcAAACAwADAQAAAAAAAAAAAAAEBgMFBwACCAH/xABJEAACAQIDBAYHBAcECQUAAAABAgMAEQQSIQUGMUETIlFhcZEHFDJSgaHRI0Kx8BUzU2KTweEkcpLSF0NjgoOissLxFkRkc7P/xAAaAQACAwEBAAAAAAAAAAAAAAADBAACBQEG/8QAMxEAAgIBAwIEAwYGAwAAAAAAAQIAAxEEEiETMSJBUWEFFKEjMlKB0fAGM0JxkbEV4fH/2gAMAwEAAhEDEQA/AM6rlcrqz2FHJxzAAEnAn0tURxIqGVr8eNQmk21BzxNxPhihftDzDFxCnn51KDVXep4JyDY8KIl3ODF79DgbkMOrlfAaGxU9tF48z2UwTiZYGZI+IUcTUL7UQcb+RoJj2UHi+Ioe8wmwRggxKt7JBqWlVHINxoavtn4zpF19ocfrVlbMqy4hldWNcZrAnlVdPLfVgbH2fqa6zYnFXMKfHIOd/CuibUjPO3iDVYTpQRNU3mX2CNYa/CuXpfwOOKH908R9KZZMG6qGZGCkKQSpsQwutjw1Goq4bMoVIkLvaoTITewvbU91WGzNhT4p2TDxmRlW5sQAATbUk1e4HczEvhZYocOzyiciWTMgSyLZYlct1mDEk20BAF6UtsbcQJsaajTqiu/JP0igspA4acKjONINmFOeH3Ob9GTO5RXSdQq65w/6uSFltfpCStgONCbZ3GxaYaIy4Zo5OkydIWTJlYDIspDXVg2gJFrNYnQVVXcQlyaduwGZRRSBhcV3r7it38Rg3C4iJow17E2INuNiCa6mnEbcMzHtr2NicJqM4gDnUUknlUBpd9RzhZq0/DBtzYfyhYxS9pqQMDVYTXeKUqdKi3+spb8PXHgPMsq5XVHvXam5kEY4M+VFOeHjUtXu148EdnQmI2xSP9qGvdw1/Z5ZQbWHHjQbj4DG9DgXqTFaY61E1SzcfGoWrOHaeqs7mdK+1yuWokVlhAbqKBLe2e+tIC7Ij9SVszsgHrDR5srdQnrdvXNjl5CkfeHDxpi8QkDBoixaMrwyk3A1104W7qczkTzjAbyR6yooTF8RRdCYvjXJyQUbsl7SDvvQVN/ozw2FOKL40qIY42JDZusx0UALrcXJ+FSTGeIFtB7J4kUJtA9YDsUfOrrbscLdL0GYIHJjz+1lvpfvqkxQuEbtFviKm7cZ3ZtxzBm4UDRzcKBqTkL2bMEljc3srqxsAToQdA2h4cDpW4b4bUw0uyYpYo36OU2jNsojZbjrDmFAawGmlYMprYNwcOMXsqfZ9x04/tEV+0EZlHfb/qqpGSJdWIBxNU2Fs+KGGMQqqpkWxUDrCwOYt94k60tbL2k0SYbDnEQYf1Z3GJhmYxtMC7FZIn++rAk24Ekg0s+izeExznDSscsgsgJNkdSeqByzC48VrVZ8Kj2zojW4ZkVreFwbUFsoxz5w6gWKCIry7v4g4z1q4EHrEMnREC7BIDGZieIYE6Jzy34102ztU9HjIDPFOcQhhw+HjfPIHa4Z30+yRbqbagZSb3NqaJY7nVj4ULKiKSURQTxIVQW/vEC5+NU6uIbobsQVsIjDLIokAAHWAN9ACde34Vhe8ESJPMsR6iyMF8L07ekjeNg6wROy5QTJlJGrcFNu7X40v7HiwT4PFLMcuKIvCzZsuljYEaBjYjXto1SMqEnzlbrEa5V9DFWXgPCojUj6gGojSonoXOTmdDXK4a+VeKGG4I6Hxomr/ZkWBTZbdIc2Mdi0YTNmQCwAf7oUgE2460vitCr7s85qsdU4nZELEAAkngALk/AVL+jZf2Un+BvpTB6OMLnxqn3EZvD7o/E1r2Zu2k9Rq+k+zGZenTdRd2cTz1LseblFIR/cbT5Ubs/cbGzqWjwzkC+rWUachmI1r0NsrGWzqwDN7S8rjmNOOX8CKIlxznuB5WtfzuSPKqqA43ese+dsTwnn3nl2TYk6kgwSgjS3Rv8ASp4NiyjUxSeGRvpXo/FYUjrKTl7Lm6nsP9aXtnYnEjFTxyZmisrRyXFteKW7R/KlxeUY5Xt7wjubU4OP9zGf0bKf9VJ/gb6V2fdjEuNIJr8iI2+lb7c8zVxu6LxG+tncfC9M1atrTjGJnWacV85nls7r4u4Hq01zw+zbXzFq+7b3Cx0IV5MNIA3DKA5HcwS5U+Nes516poG1qPzBjE8j4fdrEsbdBKO8xv8ASr3DbBlRQBDL/Df6V6CxjHpH7svzUcKizHtpJta1bFcRkaYOoOZg52RN+xl/ht9KAxW7s/3YpbccuRvlpXoWSQqMx4AqTcaWzC/yvTdHhVHBVHgBR6tQ1wPAgnpFXnPIw3VxbcMNN8Y2+lBSbsYsE3w0/wDCk/HLXr/FpYi2nyoPF+w4vbqt+B+lG585Tgzy9szcjFEhmw03cDGw87ir/AbNxuGmSaOGZZEN1PRseHI2HA8CKf8Ab+IM2KwOGBIuenksbdVBdQbcAWpov+bmkm1rIBle8ONKGJ57RB23u36/H63h4mw+Jv8AbYd1ZAzftIWI58bd3bVhu9vzi0UR4rDTtbTpFibNpp11t1j3g04Rpc/+avcWSuVQBwH3VP40euw3JlhKsvRbwmUY2rnjzgaEX1Fmt/dOtJm397cQVK4XDT3P+saJtP7i2495rSBK3YP8CUDvLcvhxzyysdBrbo1/76G69JS55xDC8v4BxmYHLsTEkkmCckm5Jje5vzOnGidnbo4udmWOBrqoJD9TQmw9u3PStG3nSZFSeLNeFszILZXU6Ncczx48Naud25BPKzRm6vhoyp/4p7tDyI5V2nVtYRwMHP08orbQqEjPPH1mUyei3aB4QDtI6WLz9qh4fRrtBwCsAIPA9JHb/qrfZIVhV3nYJHlYMSQBYg3sb0rRb+7MUqExMaqbm3X0uSddDajMik5jdWsuVcDmY/tPcLHQAGSA2ZsoylWubE2AUk8AfKh4t08UeOHmH+4fpWvbw744GU4Xo8TE1p8zdYiw6Nxc3A7as4Jo3GZCjL2q1x5gkUlfcaW4GYau17QQ3Ew7FYJ4iBIjITwDKQT51HT76T8N1YH7CynS3EAj+dIVaWmu61YeZF1fTfbHn0YlUM8jHXqKPmTWgx7TRiADcngKy7dTd3FTRs0EoiUkcdc1jZuWmW4OvI0ZuViMbJi9A8qx+3cqqqDcBiSPEgcwKydZp7ndnQj2HnNCi1UQKwM1FxlI94c+Y7QDXRgQeOvOl/FeuYoYoRqsaRF1z3s5KMLg6gLmGt+w3qqjmeORYzio5IZOj6SaNieiuWAXMSQM1rX5ca80/wAL1NnjY45458ps1UK44YZ9I3YpmyEBiPPztzqn2Jtx2LLJa6kgmwupHtKw+YbmD3V03cUzCVo5/V43kKYZXKkuQpvYyXJv2eNfMTDPBi0ieONjIrHOlw3VHFrkgrc2vfmKYq0GqoQkeL84ndV9sFVsY7j9+Ylwdqp7x8qC2lvsMHCzdKAgJyr0d2ZjrlHWFz39lUu0MHLG9nzLe5AuCPgRxrN958eZcRIGJZIRZR3/AHj48q1tGt3U5OPWC1OwJnEst4PS3tGY5RKYEPBYiLkfvPqfK1K02+ONBBGMxP8AHk/DNaq+h8RxFbsy47bv+l3FxP8A2g+sobXz2z/BxrfxvWt7M3ngxESyxOCreYPMEciK803pq9H+1nSfosxCyg6D3gLg/KkNXp96lk7xnT24ba3abtNtVGUrcajvpc3v9Ms0TNFh0iMgHWa7FY+4ggXb5VSbf2k8GHkkDtmAsvDidBWaY1AAvvEXY8zehaBbMFmPENqyowoHMtto+kDaEzXfGTeCPkA8AlhQeC9IG0ImumMn8GkZx5OSKqjwoM1qTPmubjekOKaYDEoqYgosayjRWA+6ewnyPdWifpSP3vxrzArkHStc3V2o8+GR2kOYXVuHFf6WrI1unI8adpo6WwN4Wj1j9vQxIZHkKqmptz/dsRres+3k9LmMnb7MrAnLIAWI5XLXy+AtVVvbj2aURFiVQXI/ePH5WpZarafeqYYzTXTVnDkSxfejF8fWZ/4r/WrfZnpLxiOplk9YUArllsSASpNm4g9Ucb0qPXWmPvDBnHrXPablsreaHFRZ1tY6MpGqnmGAqSDFvA+fDPFEOjyEGIkWDltLEW4msu3IEnSsUYgW6w5G99b8NDanCRnYlCxAI1vyHPhWcaLq3zW3EWtWpuGERN7t7J9oTZ5nzAaIgBVQL6WS5sTzPGqTEYdo2KsLMuhHZTzHuhCcSiWATLcC5u5F8+vvAWI7r1LNgMK0crwKuaEm7NY5itywYG9wbEajnpWt3GYEWIpCiIIg62Vure2p5X4Hwqz2RtmbBSHI2R0JDKT1WtyYcweHxBptEUE2eaWMMkeVFQgC3VDEm5F/asLkaDSg9t7sQMsUkOplYZQdLg6kkdgUfm9QqGXmCtG9gucGMW9W04sXs5Zo78UazaldbMt+0E2rPqu8dsuSCBlRyYS18nZc6a8+AqkFE0dfTQjPGTiJaptz5x5TQvRRt9+lODJUK4YxnJrnAuQSOIt234aUbuBvQFnxEOLYjEST5rm9mcDIU7rZdO41nWy9pPh5o5o/bjYMO+33T3EXHxrRcbseObHYfaGH/UYi7tzyTAG6nsJ4+K1NTtrrZz6Z/wASVM2QI27Z2dJmdokWVJkMeIhZiglWxCsrW0cAkcrjTkKjwGwYWhjikiaGGJwwjkZXMhUG3SHW6i+gJ5DlVjszbEcxZVdTJHo6g6roNbdlFzgkdXLf969vlSaPvUHyM0wcHiL+N2YghjhWGTERxEFVEoRTlYOgkNxmUG1tD7IvXfDwyGR55ypmewsvsxoNRGpOp1JJPM+Aq0eYqLG1+69vmaqMTteMSdDnXpSL5L6gd/0od1vTrYnsOYZFAO49zK7ena0RVQpuEJLHXuFhesSxzXlxHeSw871peP2rAHdDIujEEa/Sk3eXDwhlmgZTpZ0HEjtFTRsxbcR3EW1OwpgHkGKdDYniKKNDYkaitSZ0hq23Xa2Kibjla5t3A1VBadNzNnwIplnZcx0VTe4HMnxodpIQ4EvUAXGZb764xXwtlN7lW8BqPxpJxupU9qitGxmIwkiFWdLEW00t+eNZ9tCPJ9ncNlPVccGH5tS2kyqlSMRjV7SwZTATwoI0a1B5adic4K0j0cSfYiLXM8hyjt0UWHz8qz/AYMyOFBAvxJ4DvNalsyfC4dVCSKCoHW1v3nzpTV5K7QMxvS7QxLGUG+ezXgx0qPxsp04WKjh+eVL1Oe+OMTE5ZRKryIuU9rLqRy1IJpObU0Idu2Ju1WK6AZ5EiautSFD5ce7x7K6UQSjHmWu64c4uFI75ndVte1wTrfutetBxS9HIaSt0JhBKJ+kCMt8naCRYtqLcKbjtEYlGVZA09mIufavf+dVYFuAJn3Ou/OR6SR1XERKQxW9mVl4qe0GuR4Z9elZZFPGyZSx7XN7H4Uubn7V6NHjmbLlawBvde0EchfhTWJQRodDzH1ovaAPfEhmjLZsoVSeJZbg9lxzt/Kh1wxzFncyPbKDawUdiqOAvx50SxtwJPib1R7d20I0ZUIMltOxfE9tTBJwJbIXkwLau3c6vGo0zEE34gEcPKqegtmNdNTz/AB/rRtPVgBeJm3MWc5jpuFutDiYpHnW9nyrqQBYXbh4inSLCR4Feiwo607W6NizLpqzsCdAovqLcqg9HuFyYCK49vM5/3ibfIDzo7Zewmjmmmd87ubLpoqaaW7Tp5Vi23FnbLcek0K6gFXjmTYDcjDPiDKAySG7Z0Zh2chprV8MEn7ST/CKFwuIdcxUAaW17O0VBJMxHE1nX/GNPQAmC30H9pdKbCSVOJZLsmN+qHkBPMCx+B5Up7P3Tw0cryorZw8i5mZmJsxGa55m3Gj4NoSIbqx0+Nd8LNxDcbk37SxJPzNU/5OjUL0wNufXsZcVWA5c5lVi9xcJK7SPGSzG5szC58BXzDejXBOwXoiL/AL7VfmQfn/xRGBxQRgxvYA248eQFNreVxliFHv5Tj1LgnbzF+T0PbNvqhv3dJ9a6n0NbMawyN/zj53q+xuIYsSbC/KwPztVbK1iCND2ilrfjtAfaFY498SiaV8ZyIvz+i7Z0UrqIicrKgJdtWKhuF+/5V2xe4uCjRm6InKOGdh5m+gHb49lXRkJbMbk5sx14tly3Pw0o+NgRVl+IrefsiR7Ey4owPEBFfCbi4GRFdYzYjhme4PAqdeINwfDwq+2V6K9nSwoz4fMWFzeSTtPDrVzZ+y+id7N1G1CjkRbW5PEgAEc8l+N6X95fSycInquGRTLGMrSMQyqdfZA9pvHhWppLWOSxgnoNhCoOYyYj0O7LAuML/wA8n+ahJPRBss/+1t4SSD/urGdo7542Y3kxMxPc5UfALYCocHvhjITePFTqe+RmB8QxINOC0ZlzoHA7iayvo3wClgsBADEe2+tq7H0fYL9kf4j/AM6pNzfSP07iLFBVkY9WQaK5PJhwUnyp2xERPVt1dc3abWso48SdT2A1l2WWh8biBLGlVXkRfwm4ODe7GIheK9dr24AnX73EDkO2rnZ+7mGh/VQxrc2vlBPxJvR8eg8fx+nIdwFtKmSMC1+Pj28awrjfrrmUOQi8d4WpBWvuYCuwoblxEgLcTlAJ7L2FVm1d1cK462Hj1PEKAfMUz1BiYAdaPd8NZQGpcgj3h857xPTcjB84v+d6FbdzBpio4VhbMyl84dupa9vw+Ypmy2Nv52oKDZp9beclSMgRRm1BupN78dAOHaa7pNXc6kWMcj3gjUnoIZhvR7hMWWd1BYHKTqCdAdSDrxqwh9FuEQdQSDuDG3kSaWdu+kf1Ayxxqsk75GAPsR9U3LW4k2Fl7r1me1d/MdiGJkxMvgjFFHgqWr0FRHTG7JP9zAfK2u24cCbhLuFhWFmR7dzsPwqh2l6PMEr5BBoVvrI2tyQefdWP4ferFxtmTFTg/wD2MfkSRTnu76U3kkRMYV4ZRNa1tbjOo0tfmKlxJrITOZ0aZlbLHMt9pbhYWPDymKHK4UlTnY6gX4HjwrMxW8uhIIsddL6fWsKnjyuyniGYeRsanw2xm3BjE9agBBAjxsreyFIIlaZgVRQRZ9O7hamHd3aq4lz0chYLx9r4cayOtP8ARlsaSPDtiGsElIya6kA2JtyF9Kz/AIpoEq072qTmH02rd2CEDEecUgBAHIa0NJwNEYz2ie2xoeTga8JqP5px6zST7sr65euV8NXEkrcRjCrEF28zTBsSO8ZZutpfX5fhVPjtgysyuoBEhAGuo8f6Vf4KAojRniFHDnY8q2762WtGOef94JEozgjEgofEcqIofEcRXnl7wp7SKoMYxCkgkWqeueqGW6La7DnwpvT5NigesoTjmK+39vNDh5HV2zcF1PE6X/nWWznzOprSt993JVwUshAtFIgNje+trju1FZnMOFe401XTXEapYMpIkRroa7muhpwStkkw0eZ1XXVgNOOpA0769ASbJeLDAtIzOqgFix6wF+tbtItp3V58FbBujHLNsdHYs3RyvluSSUGnyJPlQtRWHTmLOSCI57Li+xU3JJ61z38BRMzouJhh6Jz0qlul1yrYG63Cmx0GhyjXjVPuxtLMvRH7o6p7uY+FXZex1/PjQaEqQZ2xexWbscTu41IFQs6+tjD5JSGj6TpQTkXjo11y8gAASdeVdpnsNBc3+Vckew40bw/1DMjozYwcQU4YPI4NyLWBH40l7Q24IkkbMSUDaa6kaDzNMW2Nt9At11drgX5d9JGL2JJPhMTIvCNCzXOp4NYd9gTWf8rWzZ885MYDbTiZ/ipi5LMbsxJJPM0Malk4CojWkJoOJ0NcrhrlFEUM0LdLfJVgCTSsrIco9o3Xlw7OFLW0Zg80jA3DOxB7QTU+7+6U2Iws+JjylYT1gTYmwuxXSxsO+q8UXS6dK2NgPJmHrrCzbPIT7TbuhvT6tGUaUhc98h4WsL27Nb1S7s7LXE4qOJr5WuWsbGwUnQ+NPs3o3wi9H+tIaSNP1o++wW/s8r1NU9bjovnmBoDr9oPKNWz9tRYmJXiYMBobcR3EcRUsh0PhVTgPR7hYHvFJika9iVlXXxGSx+NXUEHRySRnpHVeDyZet7NwLKBYX/GvJan+HrWszWwx795o16xQMNKugNrbaiw63kYAngOZ+A5Ux4zZqBHYZuqjN3aKT2d1In/pTD4iaPpemzzQiVXMtwTpnQdXTKGB0rlPwZq3zqD4fbnMv8xv4r5MHm30R7Zpycvs6Np4aVc7B39iMgWSYEtoC2l+4nl4moz6LsJ2y/xB9KJ2b6J8HK7IWnFlDe2O23ZW2+n0969MFvb2gGstQZIGJfGh8RxFWuB9H0cICpicTlHBWZWHhql/nRMmyEbQ6d4/81gN/D+oBJBBhxrEI5i5S9jd9okbLHNYi4JH4A0z7wbso6qhkkCtmuFYLewHE2vz4CqH/RlhOyT+IfpTWj+Gpp33agnd5AfrONaz/wAvGPeUU29MTpJGZiVlBDggnNfmbjjWe4yMKSoOYA6N2jlWsn0eYPPkyyXte/SedtKMw3omwkt/bFtdZDb8K26mqbivJnKtTZUctjExErUZr0Bs70V4KFswETn/AGjlgPAXAqGX0M4OVywIW+pVJGsPAcqMN34T9P1jB1lZ85hWGhzsBewvqezvrVN399IcMscfS3hjXKVsbWPE8NTfXzo3C+jjBFVZRKAdR1/Gpv8ARrg/9p/jP0oRupPcmL2Pax4AxPu0/wCx5cUrDoGKlH5EP7II48NKu9k7xYfGL1HBI4pezD4c/HWuYTYoSIw9I7xEBckpDqAOAUMLj4VX4b0VYQ9fO8djoc7Cx46G1xXE6J4TOfylDZYvLYx+cZBKALDl21WbY23FApaZwo7L9Y9wHE1bQ7CVVVRiRZRYXsTbvJ1PjSxtv0bYQZZC8krO4UnpCSMwJvx4acKt0z3YHH795c6lf6e8UNqb0xzSZi4A4Aa6CosLvMsebJKVDCzAXsw7xax+NMY9HWEN7BjbjZzp86kwO4+FjxWHGQOryFWVmLAjo3bh4gUJHoZgBuyf7SEX8k4+syTHxKhIU5lOqns7qDtXpJN2NnsQvqMWpH3aCO4uGjd+kwmGKlupZPZHW0PwCnieJp40+ksnxLw4cczzsRXZUvwrfN69y8GmDxLrhYVZYyQyrYg6ajWqSL0c4MDRJPNqBbYtJAfz9IVbjYhZB7TO4drTLB6uJWERJJQGwYnjmtqfA0JTVvtu3HhejMQYBiwa5vw4ceFK1aFFiWoGTtMK4MrkP3jl6L8LfEyP7kfzY2/AGtF2gtuhP/yIP/0XvpQ9H5jihzEhWcKSTzsW/CmvEmORSkmV1NrhuGmorJ1RIv3EcR6pd1G0RwXZ0d7351V4mSdppVdUEIt0RDDMbWvmHLifKlY7Ewn7GLyP1rn6Dwn7GLyP1o/zg/CYH5ez1H1/SNu0mHq8vD9U/Me41Ie18JO+Cwj4ZQZYhCwuQCR0YDDU2sbkGjxsXCfsYf8ADVjHiVUBRlAAsAANANAPwpe+7qYwO0Ppq2rfcxEMjfQXsCRqLg2PMXFTYHaSQysz5rFABZSfvE/dH41VJjhmYZhpbkOYqT1we8KXqdkbcBD2IGGIwf8Aq+H3ZP4b/wCWhG3gjvwk/hv9KqRix71ffWR71qc+df8ADF/lV9YXi9oLKyZA3Vz3ujDiABqQK6Ffz+TQ/rY975mvnrQ96k7na1t2IxWgQYBnMdFlaNhyYL8G05VfbGxK5JDfhYa6Hn2i/MVRDFj3q6yTqeJB8f61bTv0WJC95R6g3Yy/8/M/5Knws4UOxPsqTq3ZrzApSaGEm5VL9trHzFRssfSJwPVYagHmhpz50AfdMD8sc94bgEtFGP3F/AH+dEfnnQwxK+9+eVc9aHvVmEEntHcjEIAH5FHtj4siIG4Xv1X4n4a1UDFD3q++tj3vnRqbGqOQIOxA4xmWQxKX9sDxzD8TQ21Z0MVg4J6SFgAcxOWQXsL9hNCesj3q56wvvUy2rdgRtgRpwDnMG2BsU4dZM79LJJIzM+W3E9UAdwqfHYlYZcNK4bIspLEKxsOjdeCi/EiuuFxQObW9mI56a91TrN3nyb6UmpfdvxGwQvB/fENTfXB3H2sp/wCDN/lqrh3hw6vIXxE8gd8wDYeWyceqvV4cOPZRHTePkfpX3pvEf7p+lODV2/h/3BdHT+/+R+kr95d5sPLhJ442kZ3Qqo6KUXN1txWwoxJNBfsHO9SdOe1vJvpXOmPf5H6Ure1lxyRDKa0Xav1P/kTvSHBmwuYW6jqeFtOsv86zWtn3gZJYXRhmvYEWbtB7Kx3FoFkdRwDEDzrV+HKy1lW9Zk6whnyPSOe7w+xh+H/VTBtrDSmWMR9JlIkuEkWMBhlyljlJ7dOduFK2wdpRCKJWdQwsCCdfap8ONj99fOu6o7SJfTDIMoMdiMSqmyMSqdGSAtnkZT1wL3sCFtb9647IsdtJ5G+zaWKIKgzNBL9o2ZwQpUZxwGtuPnTJ67H76+dc9eT3186U6gjWwxegxDmVTK8ygRxsYujdjmJcMCygclVrEH2tbUyBAeX8v6109fT3x51z11PfXzqpcGWCkQTGgqs5RSXCDKFFzfLpa/fVbjNr4kSZY8K+Wy6shJYlgGsVbKLA/etw7Kt0xiZ3644rz7qmGOT3186iuBIykyhG2MSF1whLWa2jAE9ex4dUdUXDEHraCjMS8xw7mxjkD2BjjZ9Mw1VPaNxpe3I6VZeux++vnXz12P318671BK7TKDDbVxKrZsMxIAtdXueH2jMotbU9QLn0r7NtXFWLDDC2ZAFs5YAglnaxGlxYCwIJF+yr/wBdT3186568nvr513qLJtM7KgtqPz5/zNBbXWTIehsp6pzak2uM3UAN9L8NaL9dT3186567H76+dU3CW2ypwEk7SIHV1H3rqMuXJ7Ra187Pbq6WHKrN4h0iacn/AO2u/rsfvr51C+LTOpzCwDc/C1RmzOqsAmE64iVo8OHQpGATKqglc99CD2gEd1UuHj2iVOdZFbJJe3RWBNimQ5hmN7ixAsD7RI1b/XY/fXzrnrsfvr51cWgShSLpkx4uBGoOW33Smkft9LnDl8+mXJbvHGj8BDOrt0pzCy2JyrclYywCLpYNmAvc9XjVn66nvr51HPjY7e2vnU6mZAmJ1NBYQMJpwxZgejKkjQdUgqptbTTzqb9IR/tF8/6Vz9IR/tF867kCTECmwjSKVRSxDysBlzC4jfISl7NZsuh5kUol9UXpREjNEshkkgeRSWs7IFUFUUXJB17Sa1fZkeRRYak5/FrWdfG1iKE2rsAF86KSr8QLaE8SdOfOmtLqumuGHEpqNLvPh7xY2PsnD+uGFJkx8QRHz5FIDkuCvV49UcKPw2Dwck8UTJg2l6WUZcOCRkVHsJAfvC3hmtbhUm0MLFFIYmlPVyto7JrYgHqkdpqtj2TglbMuUNqcwkcHXibhr86u96O27cRF+g6jGBKTdrdmSOfpMZh5FijQuQ6EhjoANLiwOt/3au3wWGklj/s6rBjkyxsgBaKVAfYI0Fxy7VPaanfDYYggyMQwsQZpSCOwgvY10XZ+EAUA2CG6gSyAKe1Rm6p48O2uvqFdtxY9sf8AfedWkquNvn3g00MHSzRwwqnqrQxh8pLsc5EjM3K+gufdNIW0P10n99vxpunbCLMzZo84a+YsxN+0knU+NJ+LkDSOw1BZiD4mmxgqMRJu8//Z">
            <a:hlinkClick r:id="rId3"/>
          </p:cNvPr>
          <p:cNvSpPr>
            <a:spLocks noChangeAspect="1" noChangeArrowheads="1"/>
          </p:cNvSpPr>
          <p:nvPr/>
        </p:nvSpPr>
        <p:spPr bwMode="auto">
          <a:xfrm>
            <a:off x="155575" y="-731838"/>
            <a:ext cx="2286000" cy="15240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3740" name="AutoShape 12" descr="data:image/jpeg;base64,/9j/4AAQSkZJRgABAQAAAQABAAD/2wCEAAkGBhQSERQUExQWFRUWGBcaGRgXFxgcGxcdGxgVGhcaGBgaGygeGhwjHhgYIC8gIycpLCwsFx4xNTAqNSYrLCkBCQoKDgwOGg8PGi8kHyQsLiwsMDIwLCwsLDEvLCwsLCksLCwqLCwsLCwsLCwsLCwsLCwsLCwsLCwsLCwsLCwsKf/AABEIAKAA8AMBIgACEQEDEQH/xAAcAAACAwADAQAAAAAAAAAAAAAEBgMFBwACCAH/xABJEAACAQIDBAYHBAcECQUAAAABAgMAEQQSIQUGMUETIlFhcZEHFDJSgaHRI0Kx8BUzU2KTweEkcpLSF0NjgoOissLxFkRkc7P/xAAaAQACAwEBAAAAAAAAAAAAAAADBAACBQEG/8QAMxEAAgIBAwIEAwYGAwAAAAAAAQIAAxEEEiETMSJBUWEFFKEjMlKB0fAGM0JxkbEV4fH/2gAMAwEAAhEDEQA/AM6rlcrqz2FHJxzAAEnAn0tURxIqGVr8eNQmk21BzxNxPhihftDzDFxCnn51KDVXep4JyDY8KIl3ODF79DgbkMOrlfAaGxU9tF48z2UwTiZYGZI+IUcTUL7UQcb+RoJj2UHi+Ioe8wmwRggxKt7JBqWlVHINxoavtn4zpF19ocfrVlbMqy4hldWNcZrAnlVdPLfVgbH2fqa6zYnFXMKfHIOd/CuibUjPO3iDVYTpQRNU3mX2CNYa/CuXpfwOOKH908R9KZZMG6qGZGCkKQSpsQwutjw1Goq4bMoVIkLvaoTITewvbU91WGzNhT4p2TDxmRlW5sQAATbUk1e4HczEvhZYocOzyiciWTMgSyLZYlct1mDEk20BAF6UtsbcQJsaajTqiu/JP0igspA4acKjONINmFOeH3Ob9GTO5RXSdQq65w/6uSFltfpCStgONCbZ3GxaYaIy4Zo5OkydIWTJlYDIspDXVg2gJFrNYnQVVXcQlyaduwGZRRSBhcV3r7it38Rg3C4iJow17E2INuNiCa6mnEbcMzHtr2NicJqM4gDnUUknlUBpd9RzhZq0/DBtzYfyhYxS9pqQMDVYTXeKUqdKi3+spb8PXHgPMsq5XVHvXam5kEY4M+VFOeHjUtXu148EdnQmI2xSP9qGvdw1/Z5ZQbWHHjQbj4DG9DgXqTFaY61E1SzcfGoWrOHaeqs7mdK+1yuWokVlhAbqKBLe2e+tIC7Ij9SVszsgHrDR5srdQnrdvXNjl5CkfeHDxpi8QkDBoixaMrwyk3A1104W7qczkTzjAbyR6yooTF8RRdCYvjXJyQUbsl7SDvvQVN/ozw2FOKL40qIY42JDZusx0UALrcXJ+FSTGeIFtB7J4kUJtA9YDsUfOrrbscLdL0GYIHJjz+1lvpfvqkxQuEbtFviKm7cZ3ZtxzBm4UDRzcKBqTkL2bMEljc3srqxsAToQdA2h4cDpW4b4bUw0uyYpYo36OU2jNsojZbjrDmFAawGmlYMprYNwcOMXsqfZ9x04/tEV+0EZlHfb/qqpGSJdWIBxNU2Fs+KGGMQqqpkWxUDrCwOYt94k60tbL2k0SYbDnEQYf1Z3GJhmYxtMC7FZIn++rAk24Ekg0s+izeExznDSscsgsgJNkdSeqByzC48VrVZ8Kj2zojW4ZkVreFwbUFsoxz5w6gWKCIry7v4g4z1q4EHrEMnREC7BIDGZieIYE6Jzy34102ztU9HjIDPFOcQhhw+HjfPIHa4Z30+yRbqbagZSb3NqaJY7nVj4ULKiKSURQTxIVQW/vEC5+NU6uIbobsQVsIjDLIokAAHWAN9ACde34Vhe8ESJPMsR6iyMF8L07ekjeNg6wROy5QTJlJGrcFNu7X40v7HiwT4PFLMcuKIvCzZsuljYEaBjYjXto1SMqEnzlbrEa5V9DFWXgPCojUj6gGojSonoXOTmdDXK4a+VeKGG4I6Hxomr/ZkWBTZbdIc2Mdi0YTNmQCwAf7oUgE2460vitCr7s85qsdU4nZELEAAkngALk/AVL+jZf2Un+BvpTB6OMLnxqn3EZvD7o/E1r2Zu2k9Rq+k+zGZenTdRd2cTz1LseblFIR/cbT5Ubs/cbGzqWjwzkC+rWUachmI1r0NsrGWzqwDN7S8rjmNOOX8CKIlxznuB5WtfzuSPKqqA43ese+dsTwnn3nl2TYk6kgwSgjS3Rv8ASp4NiyjUxSeGRvpXo/FYUjrKTl7Lm6nsP9aXtnYnEjFTxyZmisrRyXFteKW7R/KlxeUY5Xt7wjubU4OP9zGf0bKf9VJ/gb6V2fdjEuNIJr8iI2+lb7c8zVxu6LxG+tncfC9M1atrTjGJnWacV85nls7r4u4Hq01zw+zbXzFq+7b3Cx0IV5MNIA3DKA5HcwS5U+Nes516poG1qPzBjE8j4fdrEsbdBKO8xv8ASr3DbBlRQBDL/Df6V6CxjHpH7svzUcKizHtpJta1bFcRkaYOoOZg52RN+xl/ht9KAxW7s/3YpbccuRvlpXoWSQqMx4AqTcaWzC/yvTdHhVHBVHgBR6tQ1wPAgnpFXnPIw3VxbcMNN8Y2+lBSbsYsE3w0/wDCk/HLXr/FpYi2nyoPF+w4vbqt+B+lG585Tgzy9szcjFEhmw03cDGw87ir/AbNxuGmSaOGZZEN1PRseHI2HA8CKf8Ab+IM2KwOGBIuenksbdVBdQbcAWpov+bmkm1rIBle8ONKGJ57RB23u36/H63h4mw+Jv8AbYd1ZAzftIWI58bd3bVhu9vzi0UR4rDTtbTpFibNpp11t1j3g04Rpc/+avcWSuVQBwH3VP40euw3JlhKsvRbwmUY2rnjzgaEX1Fmt/dOtJm397cQVK4XDT3P+saJtP7i2495rSBK3YP8CUDvLcvhxzyysdBrbo1/76G69JS55xDC8v4BxmYHLsTEkkmCckm5Jje5vzOnGidnbo4udmWOBrqoJD9TQmw9u3PStG3nSZFSeLNeFszILZXU6Ncczx48Naud25BPKzRm6vhoyp/4p7tDyI5V2nVtYRwMHP08orbQqEjPPH1mUyei3aB4QDtI6WLz9qh4fRrtBwCsAIPA9JHb/qrfZIVhV3nYJHlYMSQBYg3sb0rRb+7MUqExMaqbm3X0uSddDajMik5jdWsuVcDmY/tPcLHQAGSA2ZsoylWubE2AUk8AfKh4t08UeOHmH+4fpWvbw744GU4Xo8TE1p8zdYiw6Nxc3A7as4Jo3GZCjL2q1x5gkUlfcaW4GYau17QQ3Ew7FYJ4iBIjITwDKQT51HT76T8N1YH7CynS3EAj+dIVaWmu61YeZF1fTfbHn0YlUM8jHXqKPmTWgx7TRiADcngKy7dTd3FTRs0EoiUkcdc1jZuWmW4OvI0ZuViMbJi9A8qx+3cqqqDcBiSPEgcwKydZp7ndnQj2HnNCi1UQKwM1FxlI94c+Y7QDXRgQeOvOl/FeuYoYoRqsaRF1z3s5KMLg6gLmGt+w3qqjmeORYzio5IZOj6SaNieiuWAXMSQM1rX5ca80/wAL1NnjY45458ps1UK44YZ9I3YpmyEBiPPztzqn2Jtx2LLJa6kgmwupHtKw+YbmD3V03cUzCVo5/V43kKYZXKkuQpvYyXJv2eNfMTDPBi0ieONjIrHOlw3VHFrkgrc2vfmKYq0GqoQkeL84ndV9sFVsY7j9+Ylwdqp7x8qC2lvsMHCzdKAgJyr0d2ZjrlHWFz39lUu0MHLG9nzLe5AuCPgRxrN958eZcRIGJZIRZR3/AHj48q1tGt3U5OPWC1OwJnEst4PS3tGY5RKYEPBYiLkfvPqfK1K02+ONBBGMxP8AHk/DNaq+h8RxFbsy47bv+l3FxP8A2g+sobXz2z/BxrfxvWt7M3ngxESyxOCreYPMEciK803pq9H+1nSfosxCyg6D3gLg/KkNXp96lk7xnT24ba3abtNtVGUrcajvpc3v9Ms0TNFh0iMgHWa7FY+4ggXb5VSbf2k8GHkkDtmAsvDidBWaY1AAvvEXY8zehaBbMFmPENqyowoHMtto+kDaEzXfGTeCPkA8AlhQeC9IG0ImumMn8GkZx5OSKqjwoM1qTPmubjekOKaYDEoqYgosayjRWA+6ewnyPdWifpSP3vxrzArkHStc3V2o8+GR2kOYXVuHFf6WrI1unI8adpo6WwN4Wj1j9vQxIZHkKqmptz/dsRres+3k9LmMnb7MrAnLIAWI5XLXy+AtVVvbj2aURFiVQXI/ePH5WpZarafeqYYzTXTVnDkSxfejF8fWZ/4r/WrfZnpLxiOplk9YUArllsSASpNm4g9Ucb0qPXWmPvDBnHrXPablsreaHFRZ1tY6MpGqnmGAqSDFvA+fDPFEOjyEGIkWDltLEW4msu3IEnSsUYgW6w5G99b8NDanCRnYlCxAI1vyHPhWcaLq3zW3EWtWpuGERN7t7J9oTZ5nzAaIgBVQL6WS5sTzPGqTEYdo2KsLMuhHZTzHuhCcSiWATLcC5u5F8+vvAWI7r1LNgMK0crwKuaEm7NY5itywYG9wbEajnpWt3GYEWIpCiIIg62Vure2p5X4Hwqz2RtmbBSHI2R0JDKT1WtyYcweHxBptEUE2eaWMMkeVFQgC3VDEm5F/asLkaDSg9t7sQMsUkOplYZQdLg6kkdgUfm9QqGXmCtG9gucGMW9W04sXs5Zo78UazaldbMt+0E2rPqu8dsuSCBlRyYS18nZc6a8+AqkFE0dfTQjPGTiJaptz5x5TQvRRt9+lODJUK4YxnJrnAuQSOIt234aUbuBvQFnxEOLYjEST5rm9mcDIU7rZdO41nWy9pPh5o5o/bjYMO+33T3EXHxrRcbseObHYfaGH/UYi7tzyTAG6nsJ4+K1NTtrrZz6Z/wASVM2QI27Z2dJmdokWVJkMeIhZiglWxCsrW0cAkcrjTkKjwGwYWhjikiaGGJwwjkZXMhUG3SHW6i+gJ5DlVjszbEcxZVdTJHo6g6roNbdlFzgkdXLf969vlSaPvUHyM0wcHiL+N2YghjhWGTERxEFVEoRTlYOgkNxmUG1tD7IvXfDwyGR55ypmewsvsxoNRGpOp1JJPM+Aq0eYqLG1+69vmaqMTteMSdDnXpSL5L6gd/0od1vTrYnsOYZFAO49zK7ena0RVQpuEJLHXuFhesSxzXlxHeSw871peP2rAHdDIujEEa/Sk3eXDwhlmgZTpZ0HEjtFTRsxbcR3EW1OwpgHkGKdDYniKKNDYkaitSZ0hq23Xa2Kibjla5t3A1VBadNzNnwIplnZcx0VTe4HMnxodpIQ4EvUAXGZb764xXwtlN7lW8BqPxpJxupU9qitGxmIwkiFWdLEW00t+eNZ9tCPJ9ncNlPVccGH5tS2kyqlSMRjV7SwZTATwoI0a1B5adic4K0j0cSfYiLXM8hyjt0UWHz8qz/AYMyOFBAvxJ4DvNalsyfC4dVCSKCoHW1v3nzpTV5K7QMxvS7QxLGUG+ezXgx0qPxsp04WKjh+eVL1Oe+OMTE5ZRKryIuU9rLqRy1IJpObU0Idu2Ju1WK6AZ5EiautSFD5ce7x7K6UQSjHmWu64c4uFI75ndVte1wTrfutetBxS9HIaSt0JhBKJ+kCMt8naCRYtqLcKbjtEYlGVZA09mIufavf+dVYFuAJn3Ou/OR6SR1XERKQxW9mVl4qe0GuR4Z9elZZFPGyZSx7XN7H4Uubn7V6NHjmbLlawBvde0EchfhTWJQRodDzH1ovaAPfEhmjLZsoVSeJZbg9lxzt/Kh1wxzFncyPbKDawUdiqOAvx50SxtwJPib1R7d20I0ZUIMltOxfE9tTBJwJbIXkwLau3c6vGo0zEE34gEcPKqegtmNdNTz/AB/rRtPVgBeJm3MWc5jpuFutDiYpHnW9nyrqQBYXbh4inSLCR4Feiwo607W6NizLpqzsCdAovqLcqg9HuFyYCK49vM5/3ibfIDzo7Zewmjmmmd87ubLpoqaaW7Tp5Vi23FnbLcek0K6gFXjmTYDcjDPiDKAySG7Z0Zh2chprV8MEn7ST/CKFwuIdcxUAaW17O0VBJMxHE1nX/GNPQAmC30H9pdKbCSVOJZLsmN+qHkBPMCx+B5Up7P3Tw0cryorZw8i5mZmJsxGa55m3Gj4NoSIbqx0+Nd8LNxDcbk37SxJPzNU/5OjUL0wNufXsZcVWA5c5lVi9xcJK7SPGSzG5szC58BXzDejXBOwXoiL/AL7VfmQfn/xRGBxQRgxvYA248eQFNreVxliFHv5Tj1LgnbzF+T0PbNvqhv3dJ9a6n0NbMawyN/zj53q+xuIYsSbC/KwPztVbK1iCND2ilrfjtAfaFY498SiaV8ZyIvz+i7Z0UrqIicrKgJdtWKhuF+/5V2xe4uCjRm6InKOGdh5m+gHb49lXRkJbMbk5sx14tly3Pw0o+NgRVl+IrefsiR7Ey4owPEBFfCbi4GRFdYzYjhme4PAqdeINwfDwq+2V6K9nSwoz4fMWFzeSTtPDrVzZ+y+id7N1G1CjkRbW5PEgAEc8l+N6X95fSycInquGRTLGMrSMQyqdfZA9pvHhWppLWOSxgnoNhCoOYyYj0O7LAuML/wA8n+ahJPRBss/+1t4SSD/urGdo7542Y3kxMxPc5UfALYCocHvhjITePFTqe+RmB8QxINOC0ZlzoHA7iayvo3wClgsBADEe2+tq7H0fYL9kf4j/AM6pNzfSP07iLFBVkY9WQaK5PJhwUnyp2xERPVt1dc3abWso48SdT2A1l2WWh8biBLGlVXkRfwm4ODe7GIheK9dr24AnX73EDkO2rnZ+7mGh/VQxrc2vlBPxJvR8eg8fx+nIdwFtKmSMC1+Pj28awrjfrrmUOQi8d4WpBWvuYCuwoblxEgLcTlAJ7L2FVm1d1cK462Hj1PEKAfMUz1BiYAdaPd8NZQGpcgj3h857xPTcjB84v+d6FbdzBpio4VhbMyl84dupa9vw+Ypmy2Nv52oKDZp9beclSMgRRm1BupN78dAOHaa7pNXc6kWMcj3gjUnoIZhvR7hMWWd1BYHKTqCdAdSDrxqwh9FuEQdQSDuDG3kSaWdu+kf1Ayxxqsk75GAPsR9U3LW4k2Fl7r1me1d/MdiGJkxMvgjFFHgqWr0FRHTG7JP9zAfK2u24cCbhLuFhWFmR7dzsPwqh2l6PMEr5BBoVvrI2tyQefdWP4ferFxtmTFTg/wD2MfkSRTnu76U3kkRMYV4ZRNa1tbjOo0tfmKlxJrITOZ0aZlbLHMt9pbhYWPDymKHK4UlTnY6gX4HjwrMxW8uhIIsddL6fWsKnjyuyniGYeRsanw2xm3BjE9agBBAjxsreyFIIlaZgVRQRZ9O7hamHd3aq4lz0chYLx9r4cayOtP8ARlsaSPDtiGsElIya6kA2JtyF9Kz/AIpoEq072qTmH02rd2CEDEecUgBAHIa0NJwNEYz2ie2xoeTga8JqP5px6zST7sr65euV8NXEkrcRjCrEF28zTBsSO8ZZutpfX5fhVPjtgysyuoBEhAGuo8f6Vf4KAojRniFHDnY8q2762WtGOef94JEozgjEgofEcqIofEcRXnl7wp7SKoMYxCkgkWqeueqGW6La7DnwpvT5NigesoTjmK+39vNDh5HV2zcF1PE6X/nWWznzOprSt993JVwUshAtFIgNje+trju1FZnMOFe401XTXEapYMpIkRroa7muhpwStkkw0eZ1XXVgNOOpA0769ASbJeLDAtIzOqgFix6wF+tbtItp3V58FbBujHLNsdHYs3RyvluSSUGnyJPlQtRWHTmLOSCI57Li+xU3JJ61z38BRMzouJhh6Jz0qlul1yrYG63Cmx0GhyjXjVPuxtLMvRH7o6p7uY+FXZex1/PjQaEqQZ2xexWbscTu41IFQs6+tjD5JSGj6TpQTkXjo11y8gAASdeVdpnsNBc3+Vckew40bw/1DMjozYwcQU4YPI4NyLWBH40l7Q24IkkbMSUDaa6kaDzNMW2Nt9At11drgX5d9JGL2JJPhMTIvCNCzXOp4NYd9gTWf8rWzZ885MYDbTiZ/ipi5LMbsxJJPM0Malk4CojWkJoOJ0NcrhrlFEUM0LdLfJVgCTSsrIco9o3Xlw7OFLW0Zg80jA3DOxB7QTU+7+6U2Iws+JjylYT1gTYmwuxXSxsO+q8UXS6dK2NgPJmHrrCzbPIT7TbuhvT6tGUaUhc98h4WsL27Nb1S7s7LXE4qOJr5WuWsbGwUnQ+NPs3o3wi9H+tIaSNP1o++wW/s8r1NU9bjovnmBoDr9oPKNWz9tRYmJXiYMBobcR3EcRUsh0PhVTgPR7hYHvFJika9iVlXXxGSx+NXUEHRySRnpHVeDyZet7NwLKBYX/GvJan+HrWszWwx795o16xQMNKugNrbaiw63kYAngOZ+A5Ux4zZqBHYZuqjN3aKT2d1In/pTD4iaPpemzzQiVXMtwTpnQdXTKGB0rlPwZq3zqD4fbnMv8xv4r5MHm30R7Zpycvs6Np4aVc7B39iMgWSYEtoC2l+4nl4moz6LsJ2y/xB9KJ2b6J8HK7IWnFlDe2O23ZW2+n0969MFvb2gGstQZIGJfGh8RxFWuB9H0cICpicTlHBWZWHhql/nRMmyEbQ6d4/81gN/D+oBJBBhxrEI5i5S9jd9okbLHNYi4JH4A0z7wbso6qhkkCtmuFYLewHE2vz4CqH/RlhOyT+IfpTWj+Gpp33agnd5AfrONaz/wAvGPeUU29MTpJGZiVlBDggnNfmbjjWe4yMKSoOYA6N2jlWsn0eYPPkyyXte/SedtKMw3omwkt/bFtdZDb8K26mqbivJnKtTZUctjExErUZr0Bs70V4KFswETn/AGjlgPAXAqGX0M4OVywIW+pVJGsPAcqMN34T9P1jB1lZ85hWGhzsBewvqezvrVN399IcMscfS3hjXKVsbWPE8NTfXzo3C+jjBFVZRKAdR1/Gpv8ARrg/9p/jP0oRupPcmL2Pax4AxPu0/wCx5cUrDoGKlH5EP7II48NKu9k7xYfGL1HBI4pezD4c/HWuYTYoSIw9I7xEBckpDqAOAUMLj4VX4b0VYQ9fO8djoc7Cx46G1xXE6J4TOfylDZYvLYx+cZBKALDl21WbY23FApaZwo7L9Y9wHE1bQ7CVVVRiRZRYXsTbvJ1PjSxtv0bYQZZC8krO4UnpCSMwJvx4acKt0z3YHH795c6lf6e8UNqb0xzSZi4A4Aa6CosLvMsebJKVDCzAXsw7xax+NMY9HWEN7BjbjZzp86kwO4+FjxWHGQOryFWVmLAjo3bh4gUJHoZgBuyf7SEX8k4+syTHxKhIU5lOqns7qDtXpJN2NnsQvqMWpH3aCO4uGjd+kwmGKlupZPZHW0PwCnieJp40+ksnxLw4cczzsRXZUvwrfN69y8GmDxLrhYVZYyQyrYg6ajWqSL0c4MDRJPNqBbYtJAfz9IVbjYhZB7TO4drTLB6uJWERJJQGwYnjmtqfA0JTVvtu3HhejMQYBiwa5vw4ceFK1aFFiWoGTtMK4MrkP3jl6L8LfEyP7kfzY2/AGtF2gtuhP/yIP/0XvpQ9H5jihzEhWcKSTzsW/CmvEmORSkmV1NrhuGmorJ1RIv3EcR6pd1G0RwXZ0d7351V4mSdppVdUEIt0RDDMbWvmHLifKlY7Ewn7GLyP1rn6Dwn7GLyP1o/zg/CYH5ez1H1/SNu0mHq8vD9U/Me41Ie18JO+Cwj4ZQZYhCwuQCR0YDDU2sbkGjxsXCfsYf8ADVjHiVUBRlAAsAANANAPwpe+7qYwO0Ppq2rfcxEMjfQXsCRqLg2PMXFTYHaSQysz5rFABZSfvE/dH41VJjhmYZhpbkOYqT1we8KXqdkbcBD2IGGIwf8Aq+H3ZP4b/wCWhG3gjvwk/hv9KqRix71ffWR71qc+df8ADF/lV9YXi9oLKyZA3Vz3ujDiABqQK6Ffz+TQ/rY975mvnrQ96k7na1t2IxWgQYBnMdFlaNhyYL8G05VfbGxK5JDfhYa6Hn2i/MVRDFj3q6yTqeJB8f61bTv0WJC95R6g3Yy/8/M/5Knws4UOxPsqTq3ZrzApSaGEm5VL9trHzFRssfSJwPVYagHmhpz50AfdMD8sc94bgEtFGP3F/AH+dEfnnQwxK+9+eVc9aHvVmEEntHcjEIAH5FHtj4siIG4Xv1X4n4a1UDFD3q++tj3vnRqbGqOQIOxA4xmWQxKX9sDxzD8TQ21Z0MVg4J6SFgAcxOWQXsL9hNCesj3q56wvvUy2rdgRtgRpwDnMG2BsU4dZM79LJJIzM+W3E9UAdwqfHYlYZcNK4bIspLEKxsOjdeCi/EiuuFxQObW9mI56a91TrN3nyb6UmpfdvxGwQvB/fENTfXB3H2sp/wCDN/lqrh3hw6vIXxE8gd8wDYeWyceqvV4cOPZRHTePkfpX3pvEf7p+lODV2/h/3BdHT+/+R+kr95d5sPLhJ442kZ3Qqo6KUXN1txWwoxJNBfsHO9SdOe1vJvpXOmPf5H6Ure1lxyRDKa0Xav1P/kTvSHBmwuYW6jqeFtOsv86zWtn3gZJYXRhmvYEWbtB7Kx3FoFkdRwDEDzrV+HKy1lW9Zk6whnyPSOe7w+xh+H/VTBtrDSmWMR9JlIkuEkWMBhlyljlJ7dOduFK2wdpRCKJWdQwsCCdfap8ONj99fOu6o7SJfTDIMoMdiMSqmyMSqdGSAtnkZT1wL3sCFtb9647IsdtJ5G+zaWKIKgzNBL9o2ZwQpUZxwGtuPnTJ67H76+dc9eT3186U6gjWwxegxDmVTK8ygRxsYujdjmJcMCygclVrEH2tbUyBAeX8v6109fT3x51z11PfXzqpcGWCkQTGgqs5RSXCDKFFzfLpa/fVbjNr4kSZY8K+Wy6shJYlgGsVbKLA/etw7Kt0xiZ3644rz7qmGOT3186iuBIykyhG2MSF1whLWa2jAE9ex4dUdUXDEHraCjMS8xw7mxjkD2BjjZ9Mw1VPaNxpe3I6VZeux++vnXz12P318671BK7TKDDbVxKrZsMxIAtdXueH2jMotbU9QLn0r7NtXFWLDDC2ZAFs5YAglnaxGlxYCwIJF+yr/wBdT3186568nvr513qLJtM7KgtqPz5/zNBbXWTIehsp6pzak2uM3UAN9L8NaL9dT3186567H76+dU3CW2ypwEk7SIHV1H3rqMuXJ7Ra187Pbq6WHKrN4h0iacn/AO2u/rsfvr51C+LTOpzCwDc/C1RmzOqsAmE64iVo8OHQpGATKqglc99CD2gEd1UuHj2iVOdZFbJJe3RWBNimQ5hmN7ixAsD7RI1b/XY/fXzrnrsfvr51cWgShSLpkx4uBGoOW33Smkft9LnDl8+mXJbvHGj8BDOrt0pzCy2JyrclYywCLpYNmAvc9XjVn66nvr51HPjY7e2vnU6mZAmJ1NBYQMJpwxZgejKkjQdUgqptbTTzqb9IR/tF8/6Vz9IR/tF867kCTECmwjSKVRSxDysBlzC4jfISl7NZsuh5kUol9UXpREjNEshkkgeRSWs7IFUFUUXJB17Sa1fZkeRRYak5/FrWdfG1iKE2rsAF86KSr8QLaE8SdOfOmtLqumuGHEpqNLvPh7xY2PsnD+uGFJkx8QRHz5FIDkuCvV49UcKPw2Dwck8UTJg2l6WUZcOCRkVHsJAfvC3hmtbhUm0MLFFIYmlPVyto7JrYgHqkdpqtj2TglbMuUNqcwkcHXibhr86u96O27cRF+g6jGBKTdrdmSOfpMZh5FijQuQ6EhjoANLiwOt/3au3wWGklj/s6rBjkyxsgBaKVAfYI0Fxy7VPaanfDYYggyMQwsQZpSCOwgvY10XZ+EAUA2CG6gSyAKe1Rm6p48O2uvqFdtxY9sf8AfedWkquNvn3g00MHSzRwwqnqrQxh8pLsc5EjM3K+gufdNIW0P10n99vxpunbCLMzZo84a+YsxN+0knU+NJ+LkDSOw1BZiD4mmxgqMRJu8//Z">
            <a:hlinkClick r:id="rId3"/>
          </p:cNvPr>
          <p:cNvSpPr>
            <a:spLocks noChangeAspect="1" noChangeArrowheads="1"/>
          </p:cNvSpPr>
          <p:nvPr/>
        </p:nvSpPr>
        <p:spPr bwMode="auto">
          <a:xfrm>
            <a:off x="155575" y="-731838"/>
            <a:ext cx="2286000" cy="15240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73741" name="Picture 13" descr="C:\Users\mehmet\Desktop\untitled.png"/>
          <p:cNvPicPr>
            <a:picLocks noChangeAspect="1" noChangeArrowheads="1"/>
          </p:cNvPicPr>
          <p:nvPr/>
        </p:nvPicPr>
        <p:blipFill>
          <a:blip r:embed="rId4" cstate="print"/>
          <a:srcRect/>
          <a:stretch>
            <a:fillRect/>
          </a:stretch>
        </p:blipFill>
        <p:spPr bwMode="auto">
          <a:xfrm>
            <a:off x="6228184" y="1484784"/>
            <a:ext cx="2574032" cy="2736304"/>
          </a:xfrm>
          <a:prstGeom prst="rect">
            <a:avLst/>
          </a:prstGeom>
          <a:noFill/>
        </p:spPr>
      </p:pic>
    </p:spTree>
  </p:cSld>
  <p:clrMapOvr>
    <a:masterClrMapping/>
  </p:clrMapOvr>
  <p:transition>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635896" y="1196752"/>
            <a:ext cx="5112568" cy="1875664"/>
          </a:xfrm>
        </p:spPr>
        <p:txBody>
          <a:bodyPr>
            <a:noAutofit/>
          </a:bodyPr>
          <a:lstStyle/>
          <a:p>
            <a:pPr algn="just"/>
            <a:r>
              <a:rPr lang="tr-TR" sz="2000" dirty="0" smtClean="0"/>
              <a:t>Uyarıcıları, belirlenmiş özelliklere göre dizme anlamına gelen sıralama işlemi, tek yönlü olmaktan çıkmıştır. Bu evrede çocuklar nesneleri, uyarıcıları bir şekilde sıralayabilirler. </a:t>
            </a:r>
            <a:r>
              <a:rPr lang="tr-TR" sz="2000" i="1" dirty="0" smtClean="0"/>
              <a:t>Bir öğrenci, bu özellikle birlikte, sınıf arkadaşlarını düzgün bir şekilde boy sırasına dizebilir.</a:t>
            </a:r>
            <a:r>
              <a:rPr lang="tr-TR" sz="2000" dirty="0" smtClean="0"/>
              <a:t> </a:t>
            </a:r>
          </a:p>
        </p:txBody>
      </p:sp>
      <p:sp>
        <p:nvSpPr>
          <p:cNvPr id="3" name="2 Başlık"/>
          <p:cNvSpPr>
            <a:spLocks noGrp="1"/>
          </p:cNvSpPr>
          <p:nvPr>
            <p:ph type="title"/>
          </p:nvPr>
        </p:nvSpPr>
        <p:spPr/>
        <p:txBody>
          <a:bodyPr>
            <a:normAutofit fontScale="90000"/>
          </a:bodyPr>
          <a:lstStyle/>
          <a:p>
            <a:pPr algn="ctr"/>
            <a:r>
              <a:rPr lang="tr-TR" dirty="0" smtClean="0"/>
              <a:t>Somut İşlemler Evresi (7-11 Yaş)</a:t>
            </a:r>
            <a:endParaRPr lang="tr-TR" dirty="0"/>
          </a:p>
        </p:txBody>
      </p:sp>
      <p:sp>
        <p:nvSpPr>
          <p:cNvPr id="72706" name="AutoShape 2" descr="data:image/jpeg;base64,/9j/4AAQSkZJRgABAQAAAQABAAD/2wCEAAkGBhQSERQUExQUFRUVGBQXGBgXFRUYFRgVFxUVFBQXFhgXHCYeGBojGhUUHy8gIycpLCwsFR4xNTAqNSYrLCkBCQoKDgwOGg8PGi0cHCApKSksKSksKSksKSwsKSwpKSkpLCkpLCwpKSksKSksLCksKSwpLCwpLCwpLCwsLCwsLP/AABEIALcBFAMBIgACEQEDEQH/xAAcAAABBQEBAQAAAAAAAAAAAAACAAMEBQYBBwj/xABAEAABAwIEBAQDBgQFAwUBAAABAAIRAyEEBRIxBkFRYRMicYEykaEHFEKx0fAjUnLBFTNTYvGDouEkc4KSshb/xAAZAQADAQEBAAAAAAAAAAAAAAAAAQIDBAX/xAAoEQACAgMAAgICAgEFAAAAAAAAAQIRAxIhBDETQSJRFIGxI0JhcZH/2gAMAwEAAhEDEQA/APH5C5qQLgU0Kgybo7ICUIppMQeyT3SFwtQvpWRX2ByEbAm2BONcmATilJXSuzCSAbAKcOyE1EYBhMAGOK6H9UWpMusbIAe5rj/VC2qgc6VADjSeq6ahQpOZZIAxWQOqHqh8MwkBZUFBMrFFTqkrlMLoUhdBvk81wNPVKYQtrXQLoQnqULnmd0ZfdCRdAxyi4kboneqFuyEtKK6Aafp12jkowsn6WGcUhCfixM6V04/suVMC6Uf3MKeCA8ed1J8PyyEy6iBtdOskC+yTEca8DdJMkBcTArQUgV1CAtzUNqclM6k61wSYjjwkAuvum5SQgnM6LlJG1q45MAXVEmlA4pMBTQDrmQk18oKhJSaIQA5dGACE050pNJQAQorgpBGKgXKmymhHIRSmWuXXPSoZIQtbJXKZkI2pEnDTQOYQnHOumKhMoGKCUtC60Ii0qhhMZMIqlGEVEIqndQxWMhhCcD+qQepNLByJKGwG6DAVosDk1eo0GnQqObyIaYKf4Hymi7E6q96dNhfHJztTWsH/AHG3ZewUOLmMgNaALQAAAAuHN5ChKjox4HONngmZ06lJ8PY5n9QIUWjUmSV9DZj92zFho1GiXCzoEz2K8E4iwIw2Kr0RMU6jmiem4/Na4siyLhnkxuAOGoiJRVHjYqt++GbLpe4ukrajGi2Y1oCSqBXckgNSICkU2DdEXLoNDsJPausFlxxSEIGy5qXC1JphMDupKmVyoZRU6SAO1Goab4R1AmCgA3PunCBCC0INKAoeFVE+oE0xOaQUANkruk7pwNCNhSsLG2U0L7p8uiyANU2xCpBFMIWtK6EmMRAKB1JOupyk2jdAIYp7p1OOYEmAdU7sBUDBVhgMjr4l0UaT3+gt81BdT8pjoV9G5XmtHCYelSYACGMJ2m7QZK58uT41ZeOG7PC8w4LxeGGqrQe0DnEj6Kp+8nbkvpY8UU3gNcAQ7cGIMr5/41wLaWPxTGfAH+X0LWuP1JCWLKpjnj19mk+zul4jcW5zZY0UYJ/1A57mj2sfkrXFHS6PS/dUGW8a06eHp0MPQeXBoLxYNdU/G9xElxJhWLK1UtDqrA1zuQmAO87LzfNhLbb6PS8ZRUdbL7KsSQ9l+Y/Nefcf1hVzDEOAA8wFtiQAJ9SthlNRzqjQOsCdp5eyxfFvDWKoVHvrs+NznFw+ESbf2Wvgv2c/lqqM/RN0NSsdUpBCSvUo4SSypASUchdRQURyhLU5oSC1KBC4UZauaSUhCISY2VJwmDdVcGNBJOy9GyD7FK1cBz3Cm09QZ9hzUSyJDSs8wDQjYCvX8x+wfS2adcau4I/uvOOIeGK2DqaKrYnZ3I+6zjmjJ19jcJJWVLrpoMTpEBN3WxAKEp9tFDUp3TTKG4Tg2QtauhqYqDa9GbJlyOnTJ6x9EnQqOzK68wk+lGxU/IOHKuMrNp0xMkAnp3PNS6StjorfETlNq9xy77FcGGAVnOc/npJF47FUfGf2Q08Phn18K57vDAJabmJuZnkJXOvIhJ0i3jaPPcnyx2JrMos+J5gX+a9vy3gjL8JRFOpTp1HxLi9rSZi8SvNPscwxqZrTMWZTqv8Ao0A/9y2+dsNXGPaydLjsXE3AgkdBbbus/J24o+zXBFN9C4l+zbB16DzhmNpVWtLm6djAmCP0XhRmV79l1FweWOJ+F7AdUCXCPN15ei8MxGGLKlRjviY97D6tcWn8lXjSdNS9oM8VF8LngnBMr47C0al2PqQ4dQ1j3x82gL1/itjXYlujSZa0GLbCBJHSwXk3BXCmLxVdtTCtLfCc13iSAGntO5ibL1rNK5wbnF7Gve9rdTgNjfVpBmJtz5Kc7ja29BhX6K/C0PNcA6DabwY3HfcLD/akwffdQP8AmUqbnDo4DT9YlbDC5x49cBtMi0E9YvHqdl5pxE+tUxL3V2llQx5Du1seVtuyzwa7vV8KzrnTYfY3w9Tq1atWoJDBABjsTYhaniDCDVAH/ClfZDwz4GFdVdd9a/o2LDeO6m8XYNrAHh3nJA0+q5/NWz4a+NKjKUMJoIWozfKv8QwLqcNNYDykgE977qsbBsI23PVT8lxr6bx0tKwxJwlaNctTj08DzLK6lBxZVaWuvv2UEtX0d9pnCYxuFL6VMPrNEtMOJ7wBz9l8943CPpPcyoxzHtMFrhBB7r24S2R5slQwElzxElrRFnCSuiUZK6GymMFzLIGNKfLCnsPg3O2B+RSY6PQfsZyVtSq97mE6SA02gRc73n0XqOdcUikC1sCFgfsme6iXtcHQ8WMWBi4901n9cio6epXj+Tm/Okztw4rRNzDiOtUcYeW2kTMTy2TTsb99wtTD4oMdUDHFlQAkNeASO/IKqo1PEEAp2jmNHCnU6uzWDyDi75tBXPjk3JL7OzRV3h5WGm319eaPSvQ+JcblmKpuqNmnioJDmMqBtR3R7Yi/XdZCjklR4lrd9tl7nyJnkyx6yod4b4YxGMfpo0y6Nzs0epWrrfYpjtMjwf6dZn8rrd8J0v8ADssoeUaqhcXOEb3MHrz+Sc//ALSrfSwuI2ZYF3aSuLL5Moz1RtDDcbPD86yKrhH+HXYWO37EdQeagjDyLL2b7XsuOJoYao2nNUOc0kb6SJifWF5vhuD8U4Etov8ASIMdpXZHKnG2YuPQ+BOCjj8UKZJFNg1VCOTbwvdstyXA4WmGMo045ktaSe5WP+zHIX4Sji6lYFrnimByOkaj+ZTDcW7XUguIcSRJJIncAdFx58jk/wAWa44X7JH2mcD4eth6mJoBtOpRaXua0ANc3nMc1F+xem1uExFRzRrY6GuI21N5FTsypurYHFNLiP4LvcsOq/rER3VF9mOZA4XF4e+qW1R/ubGl0dxE+6FN/C2xuC3SJ+M4iqsrEa9TTEQTIP4tXLdWFfHYjE4TE0Guh76Tw3zRNpifSVmqdNoePMLuGo84n/hazAVmUy1zHBzmggAC5mYXPixp/wCovo6ZL8WjIfY9lNcYr7w1h8PQ5hkESHaTbpEBX+NzKrha73MZJMjVYmJnmvRcDg2YXDhotA+sf8rF5mQ95tzWnkykmpIwwtL2hrAZm+qDV8NznsEwB5nHlbmvKM14fqiu7xBD6r3PM2u95N/d0L3Hh6iGuBWhzDh6jXc172AlsX+speNKStv2x52pVRV8AZF9xy+m18ayNTwNtRvA67qm4ieKrySJWj4hzDT5R0WRrVZK0zSWThkvxOZfg2tMgCVe55wVQx9NrnNioBGoABx9TuqWi9abJMy02OxWONqDLdyRNy/Dfd8OxggaRHyWSrP8dznk2MwP9vX99Qthnbi6kdPQ39lhaT9HOAsM87yJfR0YIVBv7GGHS43speHrg7FV2am8i07ocDiLbbK4sH3pvslzIadJ/VYX7YOEWPpnEsYdY3LRYzuXR6Kwy/GOa/nCtOLXCtl9UagIaT8hz6Lpwze1GGWKqz5qcAuJyq25/wDKS9OjjoM0kbWK2wuUFzmg8/ylbjIuCaOMqNp6mt07jUNRHOAnfA2Rl+EeEauLqANZLRvNre4v1XtfD/2e0aLQXNGodNvkVc5PkeHwbAxkSALne1k3jOImNJErz8+Svs6IQb9EoZfTYIYwD0CwWc8LeNXcZIZ9e63GHzhrmauqo8RjASuVYlKSkzT5HBUV2C4cpU2w1ojvumM6+z6liqbiARUaDpIMX/3RurVldXGS1vN6rZKMZ2iVNyj08s4S+yys6o52IaWsbIHKSIgiRsvSct4IoUhcA9bQtJi3gNlVz8S5wAG5Szz/ACoIJtFRxVRphtGlLadMGS7oBuABzP8AdZ2pUotqA0i17duhFuc81ouJMvaWtDrnus5g8nY0/CFEpy1cXE0Uox5Zscgph9OXgEAyJ6qzNZnICfQKmwD4pOa2xiQuZDivOS8/VTGUnURappyLDNsOX0HiItb1Gy87whbTqONRjpiAWmQDN/7L0DN84bpLW87LH1yCZWkovHJSi7oiE/pl1keSU69J5fq01CRG0jn81OPDOHwtF3hsa0kETzvvf3Q8OYtumOmyi8RZvqJaDYKd4uDb9sqV7GFzDKwXkha3gdrI0Oa0kfCYE+kqjqXKl4HF+FcclyKDjKzX5NlRo+J8WQQJWWNSSq/O+I3OqyT5SAPRR2ZgtYy2bsjLFxSNHRxWnmtLgM9aWw43Xn9PHSm8TmpaLEyFTX6IjK+Mv+IsyBeYOypWY1UWNzJzxrBuOX6pvBZlqupjaKyU/RqhW2UlmZaWqgp4mQmq2Yck2zONo3uXcSB1Ejsstj8UQ4qoweNcx1tlYY18Uy9wIFuX5KJflVezqjLW79HDXNQAAequcHgS1g2WQy3NTrjbf6LXYPOARddGOMb/ACMMrafCfTw3sqvip1ZuHeKYJneL2Us5oN+QWW4i4iNRhptuDzvsulRgjnnN1TPPv8PHMJK1GHKS0+RnLZPZUpNMjkAArXgbGf8Ar6Vy0OcQT6gwCob+F8S0EmhUAG5I29U7l2Wvp1WB1My74BImeyu5N+iknZ7FxBiqdIGQJWCx+KpuMgAKv4tzqpI1NqCGssQdwOZ2PVU+ExnjU9TDDwYInY8p7HquPL48pSv6PUxtKP8Aya6lmZI3sE4cb3WGqZ8+kD4lNwixMSE2ONacbn5FChJfRhP2eg0cbfdWuWZs0OF15BW40cf8sTPqFdcL5457/PAETvcn57KMmKbRWOl7PYc2xv8ADaeRUKhnzWjeVl8w4oDm6SdgYA3WVw/Eg8QgktnabWU1JOyvrhv8dmet0lR2VFnhm4PMIxnDeqqzmfs0ZzPRedlQ0+JAXuAOxVDmvFTGtcdQMDZZxgrVAa1Lc3LeRHX1SWKUnZvB8PS35rq5qPVxiwI4qfSAFWm9p9DB9Cpz8+c5moC0bmw7q5Y51RCXTTYvibwtIaYJK5/jJfcm5WJOFqYikKpN3FumNg0mPdRv8XqUSNRDm3ALTO26j+O7tezab/E9FpYlcxGLsshheLGH8UeqbxfFLfwy48gAd0fHL0YR4yzzCsJvsmqz/CIvLSJBTeUZVVqu8SsIEEhvPsSjxQf4ZYAHM1Pi0kAWJnlcGyj4Gmd8ZRlGpEmlmTDzuoWNzODHVBT4UeBJeBznYR3UTOBTw7IHne7mYn17BbLA5M5mkmR8TjebTCcw1UiXchYlDwlgfGc5z22nS3oXaS4/SPmr3AZO5gdABDrw60/7bA2hX8P0DaqxjCY61iiq1gSqTN8JUoukN0gm3nDvXkCoH+NvHIfNT/GbM9kjZ0a4bE2la12DD24VlT4K0x07SsRkrjVo63AQwEgh2rlcERv7ruWce42sG0WeCxkFrC46XCT/ADX5TtF4VYvHalZrPVxota+Q+JXrMw5aQwgAOdpkC3lm26kYXhDFndopgD4nvaG/QmfRYas7EUqpNU1PN11M8p2MA7WMKPiMxIJDXGLGXF8bbHzLZYP2ZZdJStWeh4+vRpCqDL/I1lK8eY7vdfc7+6zLGvcYa0knkASsrg63h1Q9jvNve4mSYJ5jstTjs7pOYRTDqb5aZuOUkATAg8wOa0+AyyLeVibhan8p97LqjU+PcY0aTWnTYQxm3ITF/VJP4ERpE9nqY0mZrEg09BHhMOpxECobXO3lsFl8Liy0ua1rqdSHB1Z5brDWnQAybiw2A91RO4sd5pBAIg+R3lPtVu0wbtvcWVPVzyqQBqfaNnHw+X4Sd7cxyXRw1LLjbPy9opNENi5sNUwZgTGxFyslgS6m8VGHs5vJzD8TSP3yUrF4gvOp9y6TaOe8XtfkhNcAQI26IaQwc7xdWsA1/wALXEtdHm0mwD+RItdQaeA6cv3zU19XUCJj2/VA6raAfmP0U6pA2O0cAGsvcz22iwt3ROoRJbbSG+vIH0Q0K1gJnb19kVbEbFsgQRyHfv3RqmTsQ6z6gc1+oh7YcD+VuavquMoYmkA8NFQN1dAHGxbPQkW6SqV1SbyLcvT8kyXt6enRS4L6KU2iJodJ0ucOgkrul53e75qT4gG2yEVW3sflZCgiSL93J6kf3V1w/m/3bU112wXNEH4tiz0d9CJUBjgRzC7Ujkb/ALNk9UNSofzvHiuWaWOYGtdIJkSTNvb81XCkY3Me8QpJb7845XSLbfSI+diU1FC2HMHmFamNLHkNgiIBEEzN+ah+AOn79VII5xt0+UFAesbbhGqDYF2EAMQuDDxtPt1RzAnqO8p2iZi9vzRqhWO087xFNga150gzcSfQk3jn6pilnWIa3R4rtPo0m5k3IlOOGzb9+iF1LqbE2i0e6eqHswmcQ4gB01S4kQC4A6e7REAwq2tULiS4kuO5NyVLr0v5TPYnumH0DcmB1/QIpIVm24HoB2EBb8TKjyfzv/8AEhaGpmdEUX1i9uhkl0XgiZFuc2heSUsZUYx7GPcGviQ0kSfa6isJAIEgGJA2MGRZRp2yt+UW+bZ541VzzMcm8g2bD5KzyHIBXb4r9XhSQ1v4qhBgx0AIj5rL+GbWP75LQ8NcRuwrw2oQaJt1LOhHbr81TXOCUv2bbDYUU8M8ABmo1IA/C0Uzb1kbryujjHNgte5pEEEEg+0L0fiDiGkyhUDHgltMtgH8dY+X5NBK84a1oFvQSphH9lZH6oJ+NfUMve955F7i4zyu4ypkhxHMPBi3MfWVAEQLCRPuDsuscfWO9/mtDIsjRaHS3YidwSOX1QOxdo5bEWHLcKGcR6/mgr1OQ2tc9UwHSQLJKJ4hXUgLluaun4txG/LoU0cWTz9lH+4VRH8Kp2/hv2+SfZkmIInwKp/6bv0WOxdgnFx1j/zfZD98BIt69EVTKaw3o1hNp8N249lFOEq7eHUn/wBt/wCiakJsk1MWORTQxBJJMdlLy/h3FvcBTwtZ7iNtDh+cQrLE/Z/mWnU7BVQ3/piOcnzSB3Kd/oLKmnUgdz67LniAe/ZOuyDEt+KhU7bH/wDJ2TAyuubCjVn+k/3Rsv2TZw1IK46pdPPyPEAgGi8H2PXczH1XTkdf/TPzb+tlLkv2FoYdVSFZE/LawP8Alv8AZs/UIPulT/TfP9Dv0T2QbBCt7e6dJGnUfl3n9EAyut/pVJO0scPzRuyzEAR4L/8A6lJyQWgKNeDb9+ymsxIi8c+4v/ZVr8BVG9Kpb/a79ELdZFmvMdGn9E1ILJ7qmq4i/IWTDnGblRwH/wAj4/od+iB9QjcEeoIT2AkCt6IxiVBLp5H2XA/1RYWWP3rqusxV78lWB6Qr907KRZioJmLoqlQEGbKsbWEg7qQMS02MIsSAePXuhbSt3RVMQAN43UZte0yI9UWBKc2QLmyB2F7lN+PA3CLxTttPXcosOBeD84/4RHDmOSEucuGsR0RYrCbQPNJ9Ez/ZAzGQuPxcosrh3QUDmFJ+OmNrIH4g9lVkiLCkm/HKSBnq4xFYuhgLiR5bXJVnluJxtFrv4YH4vOOg5XT2W5wMOxz2tmofKDbyDsO5UHHZ7XxGik+qNJfOp0CPUgbLx/STi+kcI+O4hfVfrdAJ5Ns23ZXuXZFiq9Njmsaxpk6nuAJ6W3UvJ8LgsJTe91SjiKtgGzYHoR77qdjYx4YKdZrHU4lgnSyRuDaYW8YJ9l1/oEUOHzg4ao9tZo1NMagTM/pdV2bZzVrOklzQfNp1uI9InsrfN+H6NKkXmt4lbykgnvBJkyd1R16IDgCYFzeFySxvHLZc/sbk6oheI9xtPb2U3KfHdU8jZjfbYG9zsjpuaI6dk459yG2sSPlzSjkadmVFrnOYimxzPulJpqAw/WHkcibbFZl2AewGR0v63U+hiGwLRYW784V8/ADw9VdzaQI/ERtyWGbzHFq+Gscbm+GNqYBxEibKwyqo+iXOgG0XEwewVvjWU2tmnUa8O+kLuFxFMmHDcSL8xvZKOec1cSXCnRBxNV9ZwdUguG0CBCdw2SvruIptLo3jl0Vg52GcAWatRI3iO8Qp2V5h91eSGF4ePKGkjY3JG66I3J1Ni1K+rw3UpMmozS3m7ck8hZVTcEBJAjUTEdepVtjuJa1QubVfqaXEhoAAA5DrbuoT8Q0gX2H1U5mv9j4FIg1MKZjp8kx9zkkWi3JXdPFAOAhohsyR16pjFlhjSIPONgeyy3ku2KinqZbJERsbRzVvlHA/jM8R9SnSpAkS7cxuQOS6+mORk/XunPussNiW7gd+6vHnady6FUUWcZBTpve2k4PaNjaSOtlDZgSNLoAjqAY6eq0VKmHAkgEge56StDQxODZRaDR11ABJPqJ3Wsc27faBHnbstpPJfUpMef6W/oozslpOcdNGm0dNI/RbXNX0qjy5lNtMfyzMqGcMNUGx/CPyCT8mStJ2KjNjKWsJ00qYOxOhv0T5w5aPhaZE/CI+S9APBDS2mHVw2s8S1pba246ys7j8AaVQ0qlnNPaIiVcpZV2Q9WijwBoip/kU9xswDncmBJWgzDC4FrHkOquqwdH8PS2exIkgKNh6hokmmbwbgAyD0lFVrGtpNRxfAtMSJ32T/k1GqAoWUiAS4fspqthZvob38o/Ra92HbUbyAMCfS0qO/DtAd+L93XP/ACZUGpSZTlGG1E1sOxwAt5W797Kwr5fh3FrqdBlJotAa357K1w+DY+RIFgYj+6k1coaAHNqsdcANG/6Klnyv/oerMxjqVKY0MMf7QpVDhbDvbehTk3JNNoAHy3V9gMtpB58Y6Wi4kTq7CFLx3EoqsNIUm0mtcQ0ky4tHwna03srg5a7N0FGKZwfhxMUGuEm+mfYdklo24gNAA6JLP5s37DpT1sUG2jlB5/LomzhGeGIJ1OJnoAq15fZ0gkGN07h6jrDy3km/eQm1ImyRVLGsBJFjy/F7KUzEAN1AkB2nY/h3M/RRDl5exzpEc4Ise0m6TYLA2IiB3tFioUWlY7H8ThQ4gl0zvPLaEmYDyC+0kz84U/CZJWdRqPDDDLwRB3uQDcwhNB2lhJEu3BI9BZOUci6xER+XObT1yDJgDmmhSfqnY2kcx0U+kSSWlogHl+91JGAe5/la49bbDYSeinZviAz7gfEAMgSL9O6b4kpVavlqvLwIiHSQJt7LSnAljiBJ6h1nQBuel4TDstfJ8o5TMD27pxlq+rpStGfo1X3aASGRz3m3unXmoY3k2PpKvnUAwSItvHWSjwWDLXS4B1uvJ0lQ/IV8GyoyfNH4atr0eIG6oa6YJiJMequavHeKu4w1rwAG6BDN/gPKe6dZSY0B/Nky2Jn17bJuuWuEGASQe1xf09FWPy5NVQlFlA2qZOoGHc+Y6Fdqve0lruU3AsVcOyhpLXtI6EchHJWjeGXupipBEAACCdQPMR2lWpfI6SCjHuxjosSbAfWyfGPs0ATMye6tMTgGtLYjSdiDNttkGEyvxfLTa4nlDTEc+315qE1J1QqGKWKhrRcuIJ0hpJMHsncTnBpwC0gkXBBBvcEjmr2jjKeDaWspaKrA2SZJc7nPaOnMqsdnNV9Z9Z4o1HuYGtDqct0gza9jzWqxwXsZU1M1u6Iix9x+x8k07MyCAT1FvndSMFlbnP8AC0eZ8gf1T16KzqfZxXc346dODJ1OvHt+qlRUnSX9k02UlTMCHz0Nhy2WywGSaqYqFzXE3BaJFxI9wTCxD8ufDNQgkEe8x7o8JmD8P4eio67iagg6ZAs0AG8kXK5fIwyyR1xyp/5NsE1F3JGoqcVuwtdhrBzzocGwB/NuCdth7Kgx+YOrvfVd+K9942H0CtMQKuP1t0hrmBryQQBpAESI1T78yogy2GtLtQJ8oJEAxzjouqEsixR3DK7la9EB+KMyBYiPkOSZpYg62gdVbPw/n5Em3b26JDLgCdTQeUjYECbLPa+1wxIH310hpt136pz77JDW9YTlbDanHU0mY6n6dU8MsDLmYtM9eiJOK6NFfXx72ut3aI5EmEsNmpYSDyn0kqxwWCaXS8EAAnbnyKk08nZAeQ0s/F+Vu9lL8iK+h9K/CZ2bargSR3nkmPvmpxk77dPT3VpiMtpvbZosQQBu0R9Y6qNUyd0tIu2B067rX5YPodI7MZFi0yDBXFJxeJax0Ft4BJjf6pIWQKKs5XTZhml7Zdq8x5xqnefh020wrCrhMI8vcKUAtZAaAANL3OJ5fENDT2SSWymy0kWGB+z1zqjDTe0NgzM/yyHR1JO3ZDUyN+FrAGC9sOmZb5QCRB3ueaSS38vGo41JC1ROwOX1ar6Z1v8AEL3VDDvKKbvwkSAZt8lMoY/Dl1ekKAijY1DBLqhsdM3a0Ec+ZSSVY5N47YEfKKAcW2/mN4Mbl3qbWVlXxrfBNSgXNEhpkAGWzBBH7ukkuFTaj/6Jeirr1CXyY1OFyee0j6j5J9uJD+eq1pEEHY7ei6kuddXRpdHcHl5qFrjAbN4EGL2v2Q43CNo1mBpBadtTJ3NwNiCOqSS6FCKxKdds0aBODlxdHlktN/kfSOShVMoYRMXuSfYpJLHKtKol8O5DlrGVGve41WC4B5HnIO6k59xgylWNM62gAn4WuA2MCDO3ZJJbwbjOMV6Y4JOLGamEbUaKjPhIDhEgw4WJn8lqMoqspUf4bT/DBc6/xn/jqkkujAk8jJrpns0x9KvTNZjDrD9DhUOqxHxNjaCICqvDgE2hu3Xnb5gJJLm8nsxMvMpwNM0PGJfMmGtgOlvLUeRJTuLw1F2stqvYQGamgEyYLhLjvYn5JJLtxY4rF/QIzQGt2o3lpO3IyPyTOJZTcNgHT06GLfIFJJeNJ6zpEj2Ax1Si/wAj4ceYHxEcnTurbC4d2Ic5zgA5sSBYXnbpskkuzDJz/GXoaJBrsoxDGOc4DeSBG4uOfVQqlbU8uDYnYCAB1gJJKJybev0hy9j9Sr0bBd0NjyuozMNqMabTDpPM+l0klGqk+iG67g0w4mBInqBtZDTAmAfL1O87BJJYSikxjlXDll5ibdeqbpOe1kE73EbX9UklMeqwItfKS43bJAAPm/fVJJJbWM//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72707" name="Picture 3" descr="C:\Users\mehmet\Desktop\essu_1348752296157.jpg"/>
          <p:cNvPicPr>
            <a:picLocks noChangeAspect="1" noChangeArrowheads="1"/>
          </p:cNvPicPr>
          <p:nvPr/>
        </p:nvPicPr>
        <p:blipFill>
          <a:blip r:embed="rId2" cstate="print"/>
          <a:srcRect/>
          <a:stretch>
            <a:fillRect/>
          </a:stretch>
        </p:blipFill>
        <p:spPr bwMode="auto">
          <a:xfrm>
            <a:off x="467544" y="1268760"/>
            <a:ext cx="3059832" cy="2376264"/>
          </a:xfrm>
          <a:prstGeom prst="rect">
            <a:avLst/>
          </a:prstGeom>
          <a:noFill/>
        </p:spPr>
      </p:pic>
      <p:sp>
        <p:nvSpPr>
          <p:cNvPr id="6" name="1 İçerik Yer Tutucusu"/>
          <p:cNvSpPr txBox="1">
            <a:spLocks/>
          </p:cNvSpPr>
          <p:nvPr/>
        </p:nvSpPr>
        <p:spPr>
          <a:xfrm>
            <a:off x="539552" y="4077072"/>
            <a:ext cx="8229600" cy="1786203"/>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tr-TR" sz="2000" b="0" i="0" u="none" strike="noStrike" kern="1200" cap="none" spc="0" normalizeH="0" baseline="0" noProof="0" dirty="0" smtClean="0">
                <a:ln>
                  <a:noFill/>
                </a:ln>
                <a:solidFill>
                  <a:schemeClr val="tx1"/>
                </a:solidFill>
                <a:effectLst/>
                <a:uLnTx/>
                <a:uFillTx/>
                <a:latin typeface="+mn-lt"/>
                <a:ea typeface="+mn-ea"/>
                <a:cs typeface="+mn-cs"/>
              </a:rPr>
              <a:t>Aynı zamanda ortadan kalkan diğer bir düşünce tarzı da </a:t>
            </a:r>
            <a:r>
              <a:rPr kumimoji="0" lang="tr-TR" sz="2000" b="1" i="0" u="none" strike="noStrike" kern="1200" cap="none" spc="0" normalizeH="0" baseline="0" noProof="0" dirty="0" smtClean="0">
                <a:ln>
                  <a:noFill/>
                </a:ln>
                <a:solidFill>
                  <a:schemeClr val="tx1"/>
                </a:solidFill>
                <a:effectLst/>
                <a:uLnTx/>
                <a:uFillTx/>
                <a:latin typeface="+mn-lt"/>
                <a:ea typeface="+mn-ea"/>
                <a:cs typeface="+mn-cs"/>
              </a:rPr>
              <a:t>benmerkezciliktir</a:t>
            </a:r>
            <a:r>
              <a:rPr kumimoji="0" lang="tr-TR" sz="2000" b="1" i="1" u="none" strike="noStrike" kern="1200" cap="none" spc="0" normalizeH="0" baseline="0" noProof="0" dirty="0" smtClean="0">
                <a:ln>
                  <a:noFill/>
                </a:ln>
                <a:solidFill>
                  <a:schemeClr val="tx1"/>
                </a:solidFill>
                <a:effectLst/>
                <a:uLnTx/>
                <a:uFillTx/>
                <a:latin typeface="+mn-lt"/>
                <a:ea typeface="+mn-ea"/>
                <a:cs typeface="+mn-cs"/>
              </a:rPr>
              <a:t>. </a:t>
            </a:r>
            <a:r>
              <a:rPr kumimoji="0" lang="tr-TR" sz="2000" b="0" i="0" u="none" strike="noStrike" kern="1200" cap="none" spc="0" normalizeH="0" baseline="0" noProof="0" dirty="0" smtClean="0">
                <a:ln>
                  <a:noFill/>
                </a:ln>
                <a:solidFill>
                  <a:schemeClr val="tx1"/>
                </a:solidFill>
                <a:effectLst/>
                <a:uLnTx/>
                <a:uFillTx/>
                <a:latin typeface="+mn-lt"/>
                <a:ea typeface="+mn-ea"/>
                <a:cs typeface="+mn-cs"/>
              </a:rPr>
              <a:t>Bu duruma </a:t>
            </a:r>
            <a:r>
              <a:rPr kumimoji="0" lang="tr-TR" sz="2000" b="1" i="0" u="none" strike="noStrike" kern="1200" cap="none" spc="0" normalizeH="0" baseline="0" noProof="0" dirty="0" smtClean="0">
                <a:ln>
                  <a:noFill/>
                </a:ln>
                <a:solidFill>
                  <a:schemeClr val="tx1"/>
                </a:solidFill>
                <a:effectLst/>
                <a:uLnTx/>
                <a:uFillTx/>
                <a:latin typeface="+mn-lt"/>
                <a:ea typeface="+mn-ea"/>
                <a:cs typeface="+mn-cs"/>
              </a:rPr>
              <a:t>dağılma</a:t>
            </a:r>
            <a:r>
              <a:rPr kumimoji="0" lang="tr-TR" sz="2000" b="0" i="0" u="none" strike="noStrike" kern="1200" cap="none" spc="0" normalizeH="0" baseline="0" noProof="0" dirty="0" smtClean="0">
                <a:ln>
                  <a:noFill/>
                </a:ln>
                <a:solidFill>
                  <a:schemeClr val="tx1"/>
                </a:solidFill>
                <a:effectLst/>
                <a:uLnTx/>
                <a:uFillTx/>
                <a:latin typeface="+mn-lt"/>
                <a:ea typeface="+mn-ea"/>
                <a:cs typeface="+mn-cs"/>
              </a:rPr>
              <a:t> denir.</a:t>
            </a:r>
            <a:r>
              <a:rPr kumimoji="0" lang="tr-TR" sz="2000" b="0" i="0" u="none" strike="noStrike" kern="1200" cap="none" spc="0" normalizeH="0" baseline="30000" noProof="0" dirty="0" smtClean="0">
                <a:ln>
                  <a:noFill/>
                </a:ln>
                <a:solidFill>
                  <a:schemeClr val="tx1"/>
                </a:solidFill>
                <a:effectLst/>
                <a:uLnTx/>
                <a:uFillTx/>
                <a:latin typeface="+mn-lt"/>
                <a:ea typeface="+mn-ea"/>
                <a:cs typeface="+mn-cs"/>
              </a:rPr>
              <a:t> 91</a:t>
            </a:r>
            <a:r>
              <a:rPr kumimoji="0" lang="tr-TR" sz="2000" b="0" i="0" u="none" strike="noStrike" kern="1200" cap="none" spc="0" normalizeH="0" baseline="0" noProof="0" dirty="0" smtClean="0">
                <a:ln>
                  <a:noFill/>
                </a:ln>
                <a:solidFill>
                  <a:schemeClr val="tx1"/>
                </a:solidFill>
                <a:effectLst/>
                <a:uLnTx/>
                <a:uFillTx/>
                <a:latin typeface="+mn-lt"/>
                <a:ea typeface="+mn-ea"/>
                <a:cs typeface="+mn-cs"/>
              </a:rPr>
              <a:t>  Perspektif almaya başlayan çocuk, başkasının görüşlerini, düşüncelerini, duygularını anlamaya başlar. Çocuğun başkalarına anlamaya başlaması, onun empati yeteneğinin gelişmesine yardımcı olur. </a:t>
            </a:r>
            <a:r>
              <a:rPr kumimoji="0" lang="tr-TR" sz="2000" b="0" i="1" u="none" strike="noStrike" kern="1200" cap="none" spc="0" normalizeH="0" baseline="0" noProof="0" dirty="0" smtClean="0">
                <a:ln>
                  <a:noFill/>
                </a:ln>
                <a:solidFill>
                  <a:schemeClr val="tx1"/>
                </a:solidFill>
                <a:effectLst/>
                <a:uLnTx/>
                <a:uFillTx/>
                <a:latin typeface="+mn-lt"/>
                <a:ea typeface="+mn-ea"/>
                <a:cs typeface="+mn-cs"/>
              </a:rPr>
              <a:t>Somut evrede, portakal suyunu çok seven bir çocuk, herkesin bunu çok sevdiğini düşünmez. </a:t>
            </a:r>
            <a:endParaRPr kumimoji="0" lang="tr-TR" sz="20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3898776" cy="3315823"/>
          </a:xfrm>
        </p:spPr>
        <p:txBody>
          <a:bodyPr>
            <a:noAutofit/>
          </a:bodyPr>
          <a:lstStyle/>
          <a:p>
            <a:pPr algn="just"/>
            <a:r>
              <a:rPr lang="tr-TR" sz="2000" dirty="0" smtClean="0"/>
              <a:t>Şema,  bilginin yapılanmasındaki temel unsurdur. </a:t>
            </a:r>
          </a:p>
          <a:p>
            <a:pPr algn="just"/>
            <a:r>
              <a:rPr lang="tr-TR" sz="2000" dirty="0" smtClean="0"/>
              <a:t>Şema, kişinin dış dünyayı nasıl organize ettiğini gösteren bilgi yapılarıdır.</a:t>
            </a:r>
            <a:r>
              <a:rPr lang="tr-TR" sz="2000" baseline="30000" dirty="0" smtClean="0"/>
              <a:t> </a:t>
            </a:r>
            <a:r>
              <a:rPr lang="tr-TR" sz="2000" dirty="0" smtClean="0"/>
              <a:t>Farklı deyişlerle şema, bireyin çevresindekileri algılayabilmesi için, onlar hakkında ortaya attığı tezlerdir. </a:t>
            </a:r>
          </a:p>
          <a:p>
            <a:pPr algn="just"/>
            <a:r>
              <a:rPr lang="tr-TR" sz="2000" dirty="0" smtClean="0"/>
              <a:t>Bu özgül psikolojik yapılar, bireyin doğumu ile bireyde var olan ve yaşla birlikte değişebilen yapılarıdır.</a:t>
            </a:r>
            <a:endParaRPr lang="tr-TR" sz="2000" dirty="0"/>
          </a:p>
        </p:txBody>
      </p:sp>
      <p:sp>
        <p:nvSpPr>
          <p:cNvPr id="3" name="2 Başlık"/>
          <p:cNvSpPr>
            <a:spLocks noGrp="1"/>
          </p:cNvSpPr>
          <p:nvPr>
            <p:ph type="title"/>
          </p:nvPr>
        </p:nvSpPr>
        <p:spPr/>
        <p:txBody>
          <a:bodyPr/>
          <a:lstStyle/>
          <a:p>
            <a:pPr algn="ctr"/>
            <a:r>
              <a:rPr lang="tr-TR" dirty="0" smtClean="0"/>
              <a:t>Şema </a:t>
            </a:r>
            <a:endParaRPr lang="tr-TR" dirty="0"/>
          </a:p>
        </p:txBody>
      </p:sp>
      <p:pic>
        <p:nvPicPr>
          <p:cNvPr id="2052" name="Picture 4" descr="http://www.fenokulu.net/kavramresim7/besin-zinciri-agi.jpg">
            <a:hlinkClick r:id="rId2"/>
          </p:cNvPr>
          <p:cNvPicPr>
            <a:picLocks noChangeAspect="1" noChangeArrowheads="1"/>
          </p:cNvPicPr>
          <p:nvPr/>
        </p:nvPicPr>
        <p:blipFill>
          <a:blip r:embed="rId3" cstate="print"/>
          <a:srcRect/>
          <a:stretch>
            <a:fillRect/>
          </a:stretch>
        </p:blipFill>
        <p:spPr bwMode="auto">
          <a:xfrm>
            <a:off x="4355976" y="1412776"/>
            <a:ext cx="4607446" cy="4824536"/>
          </a:xfrm>
          <a:prstGeom prst="rect">
            <a:avLst/>
          </a:prstGeom>
          <a:noFill/>
        </p:spPr>
      </p:pic>
    </p:spTree>
  </p:cSld>
  <p:clrMapOvr>
    <a:masterClrMapping/>
  </p:clrMapOvr>
  <p:transition>
    <p:pull dir="l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8229600" cy="1947671"/>
          </a:xfrm>
        </p:spPr>
        <p:txBody>
          <a:bodyPr>
            <a:normAutofit fontScale="77500" lnSpcReduction="20000"/>
          </a:bodyPr>
          <a:lstStyle/>
          <a:p>
            <a:pPr algn="just"/>
            <a:r>
              <a:rPr lang="tr-TR" b="1" i="1" dirty="0" smtClean="0"/>
              <a:t>Geçişlik (Geçiş Çıkarsaması): </a:t>
            </a:r>
            <a:r>
              <a:rPr lang="tr-TR" dirty="0" smtClean="0"/>
              <a:t>Çocuklar somut dönemde zihinsel olarak da sıralama yapabilir. Buna, geçişlik ya da geçiş çıkarsaması yeteneği adı verilir.</a:t>
            </a:r>
            <a:r>
              <a:rPr lang="tr-TR" baseline="30000" dirty="0" smtClean="0"/>
              <a:t> 92</a:t>
            </a:r>
            <a:r>
              <a:rPr lang="tr-TR" dirty="0" smtClean="0"/>
              <a:t> Yani geçişlik, daha önce verilen parçalar arasındaki ilişkiyi belirleyerek yeni bir ilişkinin çıkarılması olup bu kazanım, sıralama ve korunum yeteneği ile ilgilidir.</a:t>
            </a:r>
            <a:r>
              <a:rPr lang="tr-TR" baseline="30000" dirty="0" smtClean="0"/>
              <a:t> 93</a:t>
            </a:r>
            <a:endParaRPr lang="tr-TR" dirty="0"/>
          </a:p>
        </p:txBody>
      </p:sp>
      <p:sp>
        <p:nvSpPr>
          <p:cNvPr id="3" name="2 Başlık"/>
          <p:cNvSpPr>
            <a:spLocks noGrp="1"/>
          </p:cNvSpPr>
          <p:nvPr>
            <p:ph type="title"/>
          </p:nvPr>
        </p:nvSpPr>
        <p:spPr/>
        <p:txBody>
          <a:bodyPr>
            <a:normAutofit fontScale="90000"/>
          </a:bodyPr>
          <a:lstStyle/>
          <a:p>
            <a:pPr algn="ctr"/>
            <a:r>
              <a:rPr lang="tr-TR" dirty="0" smtClean="0"/>
              <a:t>Somut İşlemler Evresi (7-11 Yaş)</a:t>
            </a:r>
            <a:endParaRPr lang="tr-TR" dirty="0"/>
          </a:p>
        </p:txBody>
      </p:sp>
      <p:graphicFrame>
        <p:nvGraphicFramePr>
          <p:cNvPr id="4" name="3 Tablo"/>
          <p:cNvGraphicFramePr>
            <a:graphicFrameLocks noGrp="1"/>
          </p:cNvGraphicFramePr>
          <p:nvPr/>
        </p:nvGraphicFramePr>
        <p:xfrm>
          <a:off x="827584" y="3140968"/>
          <a:ext cx="7704856" cy="1524000"/>
        </p:xfrm>
        <a:graphic>
          <a:graphicData uri="http://schemas.openxmlformats.org/drawingml/2006/table">
            <a:tbl>
              <a:tblPr/>
              <a:tblGrid>
                <a:gridCol w="7704856"/>
              </a:tblGrid>
              <a:tr h="320040">
                <a:tc>
                  <a:txBody>
                    <a:bodyPr/>
                    <a:lstStyle/>
                    <a:p>
                      <a:pPr algn="just">
                        <a:spcAft>
                          <a:spcPts val="0"/>
                        </a:spcAft>
                      </a:pPr>
                      <a:r>
                        <a:rPr lang="tr-TR" sz="2000" dirty="0">
                          <a:latin typeface="Times New Roman"/>
                          <a:ea typeface="Times New Roman"/>
                        </a:rPr>
                        <a:t> </a:t>
                      </a:r>
                      <a:r>
                        <a:rPr lang="tr-TR" sz="2000" i="1" dirty="0">
                          <a:latin typeface="Times New Roman"/>
                          <a:ea typeface="Times New Roman"/>
                        </a:rPr>
                        <a:t>Örnek: Bir öğrenciye şöyle bir ilişki verildiğini düşünelim: Ahmet, Mehmet’ten uzun, Mehmet, Ali’den uzun, Ali, Ayşe’den uzun. Öğrenci buradan yola çıkarak: O zaman, Ahmet, Ali ve Ayşe’den de uzundur; Ayşe, </a:t>
                      </a:r>
                      <a:r>
                        <a:rPr lang="tr-TR" sz="2000" i="1" dirty="0" err="1">
                          <a:latin typeface="Times New Roman"/>
                          <a:ea typeface="Times New Roman"/>
                        </a:rPr>
                        <a:t>Mehmet’den</a:t>
                      </a:r>
                      <a:r>
                        <a:rPr lang="tr-TR" sz="2000" i="1" dirty="0">
                          <a:latin typeface="Times New Roman"/>
                          <a:ea typeface="Times New Roman"/>
                        </a:rPr>
                        <a:t> kısadır gibi, verilen ilişkilerden yeni çıkarımlar yapması, öğrencinin geçişlik yapması demektir. </a:t>
                      </a:r>
                      <a:endParaRPr lang="tr-TR" sz="2000" dirty="0">
                        <a:latin typeface="Times New Roman"/>
                        <a:ea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spTree>
  </p:cSld>
  <p:clrMapOvr>
    <a:masterClrMapping/>
  </p:clrMapOvr>
  <p:transition>
    <p:newsflash/>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8229600" cy="1587631"/>
          </a:xfrm>
        </p:spPr>
        <p:txBody>
          <a:bodyPr>
            <a:normAutofit lnSpcReduction="10000"/>
          </a:bodyPr>
          <a:lstStyle/>
          <a:p>
            <a:pPr algn="just"/>
            <a:r>
              <a:rPr lang="tr-TR" sz="2000" b="1" i="1" dirty="0" smtClean="0"/>
              <a:t>Dolaylı Gerçeği Kavrayabilme: </a:t>
            </a:r>
            <a:r>
              <a:rPr lang="tr-TR" sz="2000" dirty="0" smtClean="0"/>
              <a:t>Çocuk bir olayın ya da nesnenin sadece görülen ya da yüzeyde kalan tarafını değil görünmeyen ve yüzeyde kalmayan tarafını yani arka planını da algılayabilir. Bu durum görünen gerçek yerine, dolaylı gerçeği algılama olarak bilinir.</a:t>
            </a:r>
            <a:endParaRPr lang="tr-TR" sz="2000" dirty="0"/>
          </a:p>
        </p:txBody>
      </p:sp>
      <p:sp>
        <p:nvSpPr>
          <p:cNvPr id="3" name="2 Başlık"/>
          <p:cNvSpPr>
            <a:spLocks noGrp="1"/>
          </p:cNvSpPr>
          <p:nvPr>
            <p:ph type="title"/>
          </p:nvPr>
        </p:nvSpPr>
        <p:spPr/>
        <p:txBody>
          <a:bodyPr>
            <a:normAutofit fontScale="90000"/>
          </a:bodyPr>
          <a:lstStyle/>
          <a:p>
            <a:pPr algn="ctr"/>
            <a:r>
              <a:rPr lang="tr-TR" dirty="0" smtClean="0"/>
              <a:t>Somut İşlemler Evresi (7-11 Yaş)</a:t>
            </a:r>
            <a:endParaRPr lang="tr-TR" dirty="0"/>
          </a:p>
        </p:txBody>
      </p:sp>
      <p:graphicFrame>
        <p:nvGraphicFramePr>
          <p:cNvPr id="4" name="3 Tablo"/>
          <p:cNvGraphicFramePr>
            <a:graphicFrameLocks noGrp="1"/>
          </p:cNvGraphicFramePr>
          <p:nvPr/>
        </p:nvGraphicFramePr>
        <p:xfrm>
          <a:off x="683568" y="2924944"/>
          <a:ext cx="5400600" cy="2743200"/>
        </p:xfrm>
        <a:graphic>
          <a:graphicData uri="http://schemas.openxmlformats.org/drawingml/2006/table">
            <a:tbl>
              <a:tblPr/>
              <a:tblGrid>
                <a:gridCol w="5400600"/>
              </a:tblGrid>
              <a:tr h="1728192">
                <a:tc>
                  <a:txBody>
                    <a:bodyPr/>
                    <a:lstStyle/>
                    <a:p>
                      <a:pPr algn="just">
                        <a:spcAft>
                          <a:spcPts val="0"/>
                        </a:spcAft>
                      </a:pPr>
                      <a:r>
                        <a:rPr lang="tr-TR" sz="1800" dirty="0">
                          <a:latin typeface="Times New Roman"/>
                          <a:ea typeface="Times New Roman"/>
                        </a:rPr>
                        <a:t> </a:t>
                      </a:r>
                      <a:r>
                        <a:rPr lang="tr-TR" sz="1800" i="1" dirty="0">
                          <a:latin typeface="Times New Roman"/>
                          <a:ea typeface="Times New Roman"/>
                        </a:rPr>
                        <a:t>Örnek: Yapılan bir deneyde, mavi bir araba resmi gösterilen biri 4, diğeri de 8 yaşındaki iki çocuğa arabanın rengi sorulmuş ve her ikisi de "mavi" demiştir. Sonra, arabanın üstüne kırmızı karton atılmış. Bu kartonla tüm araba kapatılmış. Bu işlemler yapılırken çocukların ikisi de orada bulunmuşlar. Sonra arabanın hangi renkte olduğu çocuklara sorulmuştur. 4 yaşındaki çocuk "kırmızı" derken 8 yaşındaki çocuk gerçek örtülse bile yüzeyin alan­da kalan rengi anladığı için "mavi" demiştir. </a:t>
                      </a:r>
                      <a:endParaRPr lang="tr-TR" sz="1800" dirty="0">
                        <a:latin typeface="Times New Roman"/>
                        <a:ea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pic>
        <p:nvPicPr>
          <p:cNvPr id="78849" name="Picture 1" descr="C:\Users\mehmet\Desktop\imagesCAKVGQR1.jpg"/>
          <p:cNvPicPr>
            <a:picLocks noChangeAspect="1" noChangeArrowheads="1"/>
          </p:cNvPicPr>
          <p:nvPr/>
        </p:nvPicPr>
        <p:blipFill>
          <a:blip r:embed="rId2" cstate="print"/>
          <a:srcRect/>
          <a:stretch>
            <a:fillRect/>
          </a:stretch>
        </p:blipFill>
        <p:spPr bwMode="auto">
          <a:xfrm>
            <a:off x="6228184" y="2996952"/>
            <a:ext cx="2619375" cy="2664296"/>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8229600" cy="2307712"/>
          </a:xfrm>
        </p:spPr>
        <p:txBody>
          <a:bodyPr>
            <a:normAutofit/>
          </a:bodyPr>
          <a:lstStyle/>
          <a:p>
            <a:pPr algn="just"/>
            <a:r>
              <a:rPr lang="tr-TR" sz="2000" b="1" i="1" dirty="0" smtClean="0"/>
              <a:t>Dönüşümsel Düşünme Becerisi:  </a:t>
            </a:r>
            <a:r>
              <a:rPr lang="tr-TR" sz="2000" dirty="0" smtClean="0"/>
              <a:t>Geçmişte yaşanmış olayları, durumları zihinsel olarak yeniden kurma yeteneği olarak bilinen dönüşümsel düşünme becerisi somut dönemin önemli kazanımlarındandır.</a:t>
            </a:r>
            <a:r>
              <a:rPr lang="tr-TR" sz="2000" baseline="30000" dirty="0" smtClean="0"/>
              <a:t>95</a:t>
            </a:r>
            <a:r>
              <a:rPr lang="tr-TR" sz="2000" dirty="0" smtClean="0"/>
              <a:t> Tersine çevirme işleminin tam tersi kazanımı gibi düşünülebilir. Bu beceriyi kazanan çocuklar, o gün okulda neler yaptığını, yeniden kurgulayarak, bir sıra ile anlatabilirler</a:t>
            </a:r>
            <a:endParaRPr lang="tr-TR" sz="2000" dirty="0"/>
          </a:p>
        </p:txBody>
      </p:sp>
      <p:sp>
        <p:nvSpPr>
          <p:cNvPr id="3" name="2 Başlık"/>
          <p:cNvSpPr>
            <a:spLocks noGrp="1"/>
          </p:cNvSpPr>
          <p:nvPr>
            <p:ph type="title"/>
          </p:nvPr>
        </p:nvSpPr>
        <p:spPr/>
        <p:txBody>
          <a:bodyPr>
            <a:normAutofit fontScale="90000"/>
          </a:bodyPr>
          <a:lstStyle/>
          <a:p>
            <a:pPr algn="ctr"/>
            <a:r>
              <a:rPr lang="tr-TR" dirty="0" smtClean="0"/>
              <a:t>Somut İşlemler Evresi (7-11 Yaş)</a:t>
            </a:r>
            <a:endParaRPr lang="tr-TR" dirty="0"/>
          </a:p>
        </p:txBody>
      </p:sp>
    </p:spTree>
  </p:cSld>
  <p:clrMapOvr>
    <a:masterClrMapping/>
  </p:clrMapOvr>
  <p:transition>
    <p:plus/>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79512" y="2492896"/>
            <a:ext cx="8496944" cy="2880320"/>
          </a:xfrm>
        </p:spPr>
        <p:txBody>
          <a:bodyPr>
            <a:noAutofit/>
          </a:bodyPr>
          <a:lstStyle/>
          <a:p>
            <a:pPr algn="just"/>
            <a:r>
              <a:rPr lang="tr-TR" sz="1800" dirty="0" smtClean="0"/>
              <a:t>Soyut işlemler döneminde, ergenler düşüncelerini sadece somut yaşantılarla sınırlı tutmamaktadır. Ergen kişiler, tamamen varsayım olan durumları anlayabilirler. Ergen düşüncesindeki soyut düşünme, ergenlerin sözlü problem çözme yeteneklerinden belli olabilir. Somut dönemde, A=B, B=C ise A=C akıl yürütme işini yapması için, A, B ve </a:t>
            </a:r>
            <a:r>
              <a:rPr lang="tr-TR" sz="1800" dirty="0" err="1" smtClean="0"/>
              <a:t>C’yi</a:t>
            </a:r>
            <a:r>
              <a:rPr lang="tr-TR" sz="1800" dirty="0" smtClean="0"/>
              <a:t> somut olarak görmek gerekirken; soyut dönemde ergenin bunları somut olarak görmesine gerek Soyut işlemler döneminde ergenler, tümevarım, tümdengelim gibi akıl yürütüme becerilerini rahatlıkla yapabilir düzeye gelmişlerdir. Bu dönemde, “x”, “y”, “</a:t>
            </a:r>
            <a:r>
              <a:rPr lang="tr-TR" sz="1800" dirty="0" err="1" smtClean="0"/>
              <a:t>mod</a:t>
            </a:r>
            <a:r>
              <a:rPr lang="tr-TR" sz="1800" dirty="0" smtClean="0"/>
              <a:t>”, “medyan” gibi matematiksek sembolleri kullanarak işlem yapabilir.  </a:t>
            </a:r>
          </a:p>
          <a:p>
            <a:endParaRPr lang="tr-TR" sz="1800" dirty="0"/>
          </a:p>
        </p:txBody>
      </p:sp>
      <p:sp>
        <p:nvSpPr>
          <p:cNvPr id="3" name="2 Başlık"/>
          <p:cNvSpPr>
            <a:spLocks noGrp="1"/>
          </p:cNvSpPr>
          <p:nvPr>
            <p:ph type="title"/>
          </p:nvPr>
        </p:nvSpPr>
        <p:spPr>
          <a:xfrm>
            <a:off x="457200" y="274638"/>
            <a:ext cx="8229600" cy="922114"/>
          </a:xfrm>
        </p:spPr>
        <p:txBody>
          <a:bodyPr>
            <a:normAutofit fontScale="90000"/>
          </a:bodyPr>
          <a:lstStyle/>
          <a:p>
            <a:r>
              <a:rPr lang="tr-TR" dirty="0" smtClean="0"/>
              <a:t>Soyut İşlemler Evresi (11-18 Yaş)</a:t>
            </a:r>
            <a:endParaRPr lang="tr-TR" dirty="0"/>
          </a:p>
        </p:txBody>
      </p:sp>
      <p:pic>
        <p:nvPicPr>
          <p:cNvPr id="80898" name="Picture 2" descr="İçerik"/>
          <p:cNvPicPr>
            <a:picLocks noChangeAspect="1" noChangeArrowheads="1"/>
          </p:cNvPicPr>
          <p:nvPr/>
        </p:nvPicPr>
        <p:blipFill>
          <a:blip r:embed="rId2" cstate="print"/>
          <a:srcRect/>
          <a:stretch>
            <a:fillRect/>
          </a:stretch>
        </p:blipFill>
        <p:spPr bwMode="auto">
          <a:xfrm>
            <a:off x="2051720" y="1052736"/>
            <a:ext cx="5184576" cy="1373188"/>
          </a:xfrm>
          <a:prstGeom prst="rect">
            <a:avLst/>
          </a:prstGeom>
          <a:noFill/>
          <a:ln w="9525">
            <a:noFill/>
            <a:miter lim="800000"/>
            <a:headEnd/>
            <a:tailEnd/>
          </a:ln>
        </p:spPr>
      </p:pic>
      <p:graphicFrame>
        <p:nvGraphicFramePr>
          <p:cNvPr id="5" name="4 Tablo"/>
          <p:cNvGraphicFramePr>
            <a:graphicFrameLocks noGrp="1"/>
          </p:cNvGraphicFramePr>
          <p:nvPr/>
        </p:nvGraphicFramePr>
        <p:xfrm>
          <a:off x="1979712" y="5373216"/>
          <a:ext cx="5184576" cy="822960"/>
        </p:xfrm>
        <a:graphic>
          <a:graphicData uri="http://schemas.openxmlformats.org/drawingml/2006/table">
            <a:tbl>
              <a:tblPr/>
              <a:tblGrid>
                <a:gridCol w="5184576"/>
              </a:tblGrid>
              <a:tr h="107950">
                <a:tc>
                  <a:txBody>
                    <a:bodyPr/>
                    <a:lstStyle/>
                    <a:p>
                      <a:pPr algn="just">
                        <a:spcAft>
                          <a:spcPts val="0"/>
                        </a:spcAft>
                      </a:pPr>
                      <a:r>
                        <a:rPr lang="tr-TR" sz="1800" b="1" i="1" dirty="0">
                          <a:latin typeface="Times New Roman"/>
                          <a:ea typeface="Times New Roman"/>
                        </a:rPr>
                        <a:t>Not: Somut işlemler döneminde çocuklar, gerçek üzerinde işlem yaparlarken; soyut dönemde, işlemler üzerinden işlem yaparlar. </a:t>
                      </a:r>
                      <a:r>
                        <a:rPr lang="tr-TR" sz="1800" b="1" baseline="30000" dirty="0">
                          <a:solidFill>
                            <a:srgbClr val="000000"/>
                          </a:solidFill>
                          <a:latin typeface="Times New Roman"/>
                          <a:ea typeface="Times New Roman"/>
                        </a:rPr>
                        <a:t>100</a:t>
                      </a:r>
                      <a:endParaRPr lang="tr-TR" sz="1800" b="1" dirty="0">
                        <a:latin typeface="Times New Roman"/>
                        <a:ea typeface="Times New Roman"/>
                      </a:endParaRPr>
                    </a:p>
                  </a:txBody>
                  <a:tcPr marL="68580" marR="68580"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bl>
          </a:graphicData>
        </a:graphic>
      </p:graphicFrame>
    </p:spTree>
  </p:cSld>
  <p:clrMapOvr>
    <a:masterClrMapping/>
  </p:clrMapOvr>
  <p:transition>
    <p:newsflash/>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124745"/>
            <a:ext cx="8229600" cy="3744415"/>
          </a:xfrm>
        </p:spPr>
        <p:txBody>
          <a:bodyPr>
            <a:noAutofit/>
          </a:bodyPr>
          <a:lstStyle/>
          <a:p>
            <a:pPr algn="just"/>
            <a:r>
              <a:rPr lang="tr-TR" sz="1800" b="1" i="1" dirty="0" smtClean="0"/>
              <a:t>Hipotetik (Varsayımsal) Düşünme</a:t>
            </a:r>
            <a:r>
              <a:rPr lang="tr-TR" sz="1800" b="1" dirty="0" smtClean="0"/>
              <a:t>: </a:t>
            </a:r>
            <a:r>
              <a:rPr lang="tr-TR" sz="1800" dirty="0" smtClean="0"/>
              <a:t>Soyut</a:t>
            </a:r>
            <a:r>
              <a:rPr lang="tr-TR" sz="1800" b="1" dirty="0" smtClean="0"/>
              <a:t> </a:t>
            </a:r>
            <a:r>
              <a:rPr lang="tr-TR" sz="1800" dirty="0" smtClean="0"/>
              <a:t>işlemler döneminin önemli kazanımlarından biri hipotetik düşüncedir.</a:t>
            </a:r>
            <a:r>
              <a:rPr lang="tr-TR" sz="1800" b="1" dirty="0" smtClean="0"/>
              <a:t> </a:t>
            </a:r>
            <a:r>
              <a:rPr lang="tr-TR" sz="1800" dirty="0" smtClean="0"/>
              <a:t>Birey Bir problem çözme durumuyla karşı karşıya geldiğinde, mümkün olan en kısa zamanda ve edinmiş olduğu somut işlemler dönemi becerisiyle yol almakta, problemle ilgili araştırabileceği öncelikleri ve olasılıkları görememektedir. </a:t>
            </a:r>
          </a:p>
          <a:p>
            <a:pPr algn="just"/>
            <a:r>
              <a:rPr lang="tr-TR" sz="1800" dirty="0" smtClean="0"/>
              <a:t>Ergenlik dönemindeki bir kişi ise problemde görüneninin ötesine geçip, çözümle ilgili olası yolları belirlemekte ve seçenekleri test etmektedir. </a:t>
            </a:r>
          </a:p>
          <a:p>
            <a:pPr algn="just"/>
            <a:r>
              <a:rPr lang="tr-TR" sz="1800" dirty="0" smtClean="0"/>
              <a:t>Ergen kişi hipotetik düşünme bağlamında, "varsayımdan" başlayıp "gerçek"e ulaşmaya çalışır. Hipotetik düşüncede, hipotezler ortaya atılır. Daha sonra ortaya atılan hipotezler kanıtlarla birlikte doğrulanmaya çalışılır. </a:t>
            </a:r>
          </a:p>
          <a:p>
            <a:pPr algn="just"/>
            <a:endParaRPr lang="tr-TR" sz="1800" dirty="0"/>
          </a:p>
        </p:txBody>
      </p:sp>
      <p:sp>
        <p:nvSpPr>
          <p:cNvPr id="3" name="2 Başlık"/>
          <p:cNvSpPr>
            <a:spLocks noGrp="1"/>
          </p:cNvSpPr>
          <p:nvPr>
            <p:ph type="title"/>
          </p:nvPr>
        </p:nvSpPr>
        <p:spPr/>
        <p:txBody>
          <a:bodyPr>
            <a:normAutofit fontScale="90000"/>
          </a:bodyPr>
          <a:lstStyle/>
          <a:p>
            <a:r>
              <a:rPr lang="tr-TR" dirty="0" smtClean="0"/>
              <a:t>Soyut İşlemler Evresi (11-18 Yaş)</a:t>
            </a:r>
            <a:endParaRPr lang="tr-TR" dirty="0"/>
          </a:p>
        </p:txBody>
      </p:sp>
      <p:graphicFrame>
        <p:nvGraphicFramePr>
          <p:cNvPr id="4" name="3 Tablo"/>
          <p:cNvGraphicFramePr>
            <a:graphicFrameLocks noGrp="1"/>
          </p:cNvGraphicFramePr>
          <p:nvPr/>
        </p:nvGraphicFramePr>
        <p:xfrm>
          <a:off x="683568" y="4869160"/>
          <a:ext cx="7920880" cy="1219200"/>
        </p:xfrm>
        <a:graphic>
          <a:graphicData uri="http://schemas.openxmlformats.org/drawingml/2006/table">
            <a:tbl>
              <a:tblPr/>
              <a:tblGrid>
                <a:gridCol w="7920880"/>
              </a:tblGrid>
              <a:tr h="320040">
                <a:tc>
                  <a:txBody>
                    <a:bodyPr/>
                    <a:lstStyle/>
                    <a:p>
                      <a:pPr marR="3810" algn="just">
                        <a:spcAft>
                          <a:spcPts val="0"/>
                        </a:spcAft>
                      </a:pPr>
                      <a:r>
                        <a:rPr lang="tr-TR" sz="2000" i="1" dirty="0">
                          <a:latin typeface="Times New Roman"/>
                          <a:ea typeface="Times New Roman"/>
                        </a:rPr>
                        <a:t>Örnek: Yapılan bir deneyde, bir taş ve tahta parçasını aynı yükseklikten havasız bir ortamda serbest bıraktığımızda ikisi de aynı anda yere düşmektedir. Eğer bu deney ay yüzeyinde yapılmış olsaydı, sonuç nasıl olurdu? Neden?</a:t>
                      </a:r>
                      <a:r>
                        <a:rPr lang="tr-TR" sz="2000" dirty="0">
                          <a:latin typeface="Arial"/>
                          <a:ea typeface="Times New Roman"/>
                        </a:rPr>
                        <a:t> </a:t>
                      </a:r>
                      <a:r>
                        <a:rPr lang="tr-TR" sz="2000" baseline="30000" dirty="0">
                          <a:solidFill>
                            <a:srgbClr val="000000"/>
                          </a:solidFill>
                          <a:latin typeface="Times New Roman"/>
                          <a:ea typeface="Times New Roman"/>
                        </a:rPr>
                        <a:t>103</a:t>
                      </a:r>
                      <a:endParaRPr lang="tr-TR" sz="2000" dirty="0">
                        <a:latin typeface="Arial"/>
                        <a:ea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spTree>
  </p:cSld>
  <p:clrMapOvr>
    <a:masterClrMapping/>
  </p:clrMapOvr>
  <p:transition>
    <p:randomBar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8"/>
            <a:ext cx="4042792" cy="3747872"/>
          </a:xfrm>
        </p:spPr>
        <p:txBody>
          <a:bodyPr>
            <a:normAutofit lnSpcReduction="10000"/>
          </a:bodyPr>
          <a:lstStyle/>
          <a:p>
            <a:pPr algn="just"/>
            <a:r>
              <a:rPr lang="tr-TR" sz="2000" b="1" i="1" dirty="0" smtClean="0"/>
              <a:t>Önermesel Düşünce: </a:t>
            </a:r>
            <a:r>
              <a:rPr lang="tr-TR" sz="2000" dirty="0" err="1" smtClean="0"/>
              <a:t>Piaget</a:t>
            </a:r>
            <a:r>
              <a:rPr lang="tr-TR" sz="2000" dirty="0" smtClean="0"/>
              <a:t> önermesel düşünmeyi, önermelerin mantığını gerçek dünya koşullarına gönderme yapmaksızın değerlendirme yeteneği olarak tanımlar.</a:t>
            </a:r>
            <a:r>
              <a:rPr lang="tr-TR" sz="2000" baseline="30000" dirty="0" smtClean="0"/>
              <a:t>104 </a:t>
            </a:r>
            <a:r>
              <a:rPr lang="tr-TR" sz="2000" dirty="0" smtClean="0"/>
              <a:t>Önerme, kabul edilebilen yahut reddedilebilen bir iddiadır. Soyut dönemde çocuklar önermeye dayalı cümleleri kurabilirler ve anlayabilirler.</a:t>
            </a:r>
            <a:endParaRPr lang="tr-TR" sz="2000" dirty="0"/>
          </a:p>
        </p:txBody>
      </p:sp>
      <p:sp>
        <p:nvSpPr>
          <p:cNvPr id="3" name="2 Başlık"/>
          <p:cNvSpPr>
            <a:spLocks noGrp="1"/>
          </p:cNvSpPr>
          <p:nvPr>
            <p:ph type="title"/>
          </p:nvPr>
        </p:nvSpPr>
        <p:spPr/>
        <p:txBody>
          <a:bodyPr>
            <a:normAutofit fontScale="90000"/>
          </a:bodyPr>
          <a:lstStyle/>
          <a:p>
            <a:r>
              <a:rPr lang="tr-TR" dirty="0" smtClean="0"/>
              <a:t>Soyut İşlemler Evresi (11-18 Yaş)</a:t>
            </a:r>
            <a:endParaRPr lang="tr-TR" dirty="0"/>
          </a:p>
        </p:txBody>
      </p:sp>
      <p:graphicFrame>
        <p:nvGraphicFramePr>
          <p:cNvPr id="4" name="3 Tablo"/>
          <p:cNvGraphicFramePr>
            <a:graphicFrameLocks noGrp="1"/>
          </p:cNvGraphicFramePr>
          <p:nvPr/>
        </p:nvGraphicFramePr>
        <p:xfrm>
          <a:off x="4860032" y="1556792"/>
          <a:ext cx="3912235" cy="3048000"/>
        </p:xfrm>
        <a:graphic>
          <a:graphicData uri="http://schemas.openxmlformats.org/drawingml/2006/table">
            <a:tbl>
              <a:tblPr/>
              <a:tblGrid>
                <a:gridCol w="3912235"/>
              </a:tblGrid>
              <a:tr h="320040">
                <a:tc>
                  <a:txBody>
                    <a:bodyPr/>
                    <a:lstStyle/>
                    <a:p>
                      <a:pPr marR="3810" algn="just">
                        <a:spcAft>
                          <a:spcPts val="0"/>
                        </a:spcAft>
                      </a:pPr>
                      <a:r>
                        <a:rPr lang="tr-TR" sz="2000" i="1" dirty="0">
                          <a:latin typeface="Times New Roman"/>
                          <a:ea typeface="Times New Roman"/>
                        </a:rPr>
                        <a:t>Örnek 1: “Yağmur yağarsa sokaklar ıslanır, Pazar günü yağmur yağdı. O halde…”</a:t>
                      </a:r>
                      <a:endParaRPr lang="tr-TR" sz="2000" dirty="0">
                        <a:latin typeface="Arial"/>
                        <a:ea typeface="Times New Roman"/>
                      </a:endParaRPr>
                    </a:p>
                    <a:p>
                      <a:pPr marR="3810" algn="just">
                        <a:spcAft>
                          <a:spcPts val="0"/>
                        </a:spcAft>
                      </a:pPr>
                      <a:r>
                        <a:rPr lang="tr-TR" sz="2000" i="1" dirty="0">
                          <a:latin typeface="Times New Roman"/>
                          <a:ea typeface="Times New Roman"/>
                        </a:rPr>
                        <a:t>Örnek 2: “Gazetedeki bütün makalelerinizi okuyan herkes onları çok beğeniyorsa; iyi yazı yazmıyorsunuz demektir.”</a:t>
                      </a:r>
                      <a:endParaRPr lang="tr-TR" sz="2000" dirty="0">
                        <a:latin typeface="Arial"/>
                        <a:ea typeface="Times New Roman"/>
                      </a:endParaRPr>
                    </a:p>
                    <a:p>
                      <a:pPr marR="3810" algn="just">
                        <a:spcAft>
                          <a:spcPts val="0"/>
                        </a:spcAft>
                      </a:pPr>
                      <a:r>
                        <a:rPr lang="tr-TR" sz="2000" i="1" dirty="0">
                          <a:latin typeface="Times New Roman"/>
                          <a:ea typeface="Times New Roman"/>
                        </a:rPr>
                        <a:t>Örnek 3: “Elimdeki silgi ya mavidir ya değildir.”; “Elimdeki silgiler mavidir ve değildir.”    </a:t>
                      </a:r>
                      <a:endParaRPr lang="tr-TR" sz="2000" dirty="0">
                        <a:latin typeface="Arial"/>
                        <a:ea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spTree>
  </p:cSld>
  <p:clrMapOvr>
    <a:masterClrMapping/>
  </p:clrMapOvr>
  <p:transition>
    <p:newsflash/>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8229600" cy="2235704"/>
          </a:xfrm>
        </p:spPr>
        <p:txBody>
          <a:bodyPr>
            <a:normAutofit/>
          </a:bodyPr>
          <a:lstStyle/>
          <a:p>
            <a:pPr algn="just"/>
            <a:r>
              <a:rPr lang="tr-TR" sz="2000" b="1" i="1" dirty="0" smtClean="0"/>
              <a:t>Birleştirici (</a:t>
            </a:r>
            <a:r>
              <a:rPr lang="tr-TR" sz="2000" b="1" i="1" dirty="0" err="1" smtClean="0"/>
              <a:t>Kombinazon</a:t>
            </a:r>
            <a:r>
              <a:rPr lang="tr-TR" sz="2000" b="1" i="1" dirty="0" smtClean="0"/>
              <a:t>) Düşünme</a:t>
            </a:r>
            <a:r>
              <a:rPr lang="tr-TR" sz="2000" b="1" dirty="0" smtClean="0"/>
              <a:t>:</a:t>
            </a:r>
            <a:r>
              <a:rPr lang="tr-TR" sz="2000" b="1" i="1" dirty="0" smtClean="0"/>
              <a:t> </a:t>
            </a:r>
            <a:r>
              <a:rPr lang="tr-TR" sz="2000" dirty="0" smtClean="0"/>
              <a:t>Bireyin, birkaç özellik veya değişken içeren problemleri, bütün değişkenleri ile birlikte değerlendirilerek çözebilmesi birleştirici düşünce olarak bilinir.</a:t>
            </a:r>
            <a:r>
              <a:rPr lang="tr-TR" sz="2000" baseline="30000" dirty="0" smtClean="0"/>
              <a:t>105</a:t>
            </a:r>
            <a:r>
              <a:rPr lang="tr-TR" sz="2000" dirty="0" smtClean="0"/>
              <a:t> Birleştirici düşüncede, olası bütün değişkenlerin birlikte değerlendirilmesi anlamına da gelmektedir. Birleştirici düşüncede, </a:t>
            </a:r>
            <a:r>
              <a:rPr lang="tr-TR" sz="2000" dirty="0" err="1" smtClean="0"/>
              <a:t>permütasyonlar</a:t>
            </a:r>
            <a:r>
              <a:rPr lang="tr-TR" sz="2000" dirty="0" smtClean="0"/>
              <a:t> olup, sistematik olasılıkların kullanıldığı bir düşünce tarzıdır. </a:t>
            </a:r>
          </a:p>
          <a:p>
            <a:pPr algn="just"/>
            <a:endParaRPr lang="tr-TR" sz="2000" dirty="0"/>
          </a:p>
        </p:txBody>
      </p:sp>
      <p:sp>
        <p:nvSpPr>
          <p:cNvPr id="3" name="2 Başlık"/>
          <p:cNvSpPr>
            <a:spLocks noGrp="1"/>
          </p:cNvSpPr>
          <p:nvPr>
            <p:ph type="title"/>
          </p:nvPr>
        </p:nvSpPr>
        <p:spPr/>
        <p:txBody>
          <a:bodyPr>
            <a:normAutofit fontScale="90000"/>
          </a:bodyPr>
          <a:lstStyle/>
          <a:p>
            <a:r>
              <a:rPr lang="tr-TR" dirty="0" smtClean="0"/>
              <a:t>Soyut İşlemler Evresi (11-18 Yaş)</a:t>
            </a:r>
            <a:endParaRPr lang="tr-TR" dirty="0"/>
          </a:p>
        </p:txBody>
      </p:sp>
      <p:graphicFrame>
        <p:nvGraphicFramePr>
          <p:cNvPr id="4" name="3 Tablo"/>
          <p:cNvGraphicFramePr>
            <a:graphicFrameLocks noGrp="1"/>
          </p:cNvGraphicFramePr>
          <p:nvPr/>
        </p:nvGraphicFramePr>
        <p:xfrm>
          <a:off x="971600" y="3861048"/>
          <a:ext cx="7416824" cy="914400"/>
        </p:xfrm>
        <a:graphic>
          <a:graphicData uri="http://schemas.openxmlformats.org/drawingml/2006/table">
            <a:tbl>
              <a:tblPr/>
              <a:tblGrid>
                <a:gridCol w="7416824"/>
              </a:tblGrid>
              <a:tr h="320040">
                <a:tc>
                  <a:txBody>
                    <a:bodyPr/>
                    <a:lstStyle/>
                    <a:p>
                      <a:pPr marR="3810" algn="just">
                        <a:spcAft>
                          <a:spcPts val="0"/>
                        </a:spcAft>
                      </a:pPr>
                      <a:r>
                        <a:rPr lang="tr-TR" sz="2000" i="1" dirty="0">
                          <a:latin typeface="Times New Roman"/>
                          <a:ea typeface="Times New Roman"/>
                        </a:rPr>
                        <a:t>Örnek: “Mutfakta bulunan malzemeler; patates, soğan, domates, kıyma, patlıcan, sarımsak, pirinç”. Bu malzemelerden kaç farklı yemek yapılabilir? Sorusu birleştirici düşünce ile cevaplanabilir.   </a:t>
                      </a:r>
                      <a:endParaRPr lang="tr-TR" sz="2000" dirty="0">
                        <a:latin typeface="Arial"/>
                        <a:ea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pic>
        <p:nvPicPr>
          <p:cNvPr id="84994" name="Picture 2" descr="http://iblog.milliyet.com.tr/imgroot/blogv7/Blog333/2013/02/05/42/400895-3-4-67df6.jpg">
            <a:hlinkClick r:id="rId2"/>
          </p:cNvPr>
          <p:cNvPicPr>
            <a:picLocks noChangeAspect="1" noChangeArrowheads="1"/>
          </p:cNvPicPr>
          <p:nvPr/>
        </p:nvPicPr>
        <p:blipFill>
          <a:blip r:embed="rId3" cstate="print"/>
          <a:srcRect/>
          <a:stretch>
            <a:fillRect/>
          </a:stretch>
        </p:blipFill>
        <p:spPr bwMode="auto">
          <a:xfrm>
            <a:off x="5972175" y="4913784"/>
            <a:ext cx="3171825" cy="1944216"/>
          </a:xfrm>
          <a:prstGeom prst="rect">
            <a:avLst/>
          </a:prstGeom>
          <a:noFill/>
        </p:spPr>
      </p:pic>
    </p:spTree>
  </p:cSld>
  <p:clrMapOvr>
    <a:masterClrMapping/>
  </p:clrMapOvr>
  <p:transition>
    <p:newsflash/>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51520" y="1481329"/>
            <a:ext cx="5904656" cy="2523735"/>
          </a:xfrm>
        </p:spPr>
        <p:txBody>
          <a:bodyPr>
            <a:noAutofit/>
          </a:bodyPr>
          <a:lstStyle/>
          <a:p>
            <a:pPr algn="just"/>
            <a:r>
              <a:rPr lang="tr-TR" sz="2000" b="1" i="1" dirty="0" smtClean="0"/>
              <a:t>Bilimsel Düşünme:</a:t>
            </a:r>
            <a:r>
              <a:rPr lang="tr-TR" sz="2000" b="1" dirty="0" smtClean="0"/>
              <a:t> </a:t>
            </a:r>
            <a:r>
              <a:rPr lang="tr-TR" sz="2000" dirty="0" smtClean="0"/>
              <a:t>Ergen bireyin akıl yürütmesin­deki bir başka farklılık, sorunların çözümüne somut işlemler dönemindeki çocu­ğa göre çok daha sistematik yaklaşmasıdır.</a:t>
            </a:r>
            <a:r>
              <a:rPr lang="tr-TR" sz="2000" baseline="30000" dirty="0" smtClean="0"/>
              <a:t> 106 </a:t>
            </a:r>
            <a:r>
              <a:rPr lang="tr-TR" sz="2000" dirty="0" smtClean="0"/>
              <a:t>Farklı bir tanımlama ile bilimsel düşünme,  bilginin kazanımı ve değişimi sürecinde bilgiyi üretme, deneme / test etme ve kuramsal çatıyla çıkan sonuçları değerlendirme işlemleri olarak tanımlanabilir.</a:t>
            </a:r>
            <a:r>
              <a:rPr lang="tr-TR" sz="2000" baseline="30000" dirty="0" smtClean="0"/>
              <a:t>107</a:t>
            </a:r>
            <a:endParaRPr lang="tr-TR" sz="2000" dirty="0" smtClean="0"/>
          </a:p>
          <a:p>
            <a:pPr algn="just"/>
            <a:endParaRPr lang="tr-TR" sz="2000" dirty="0"/>
          </a:p>
        </p:txBody>
      </p:sp>
      <p:sp>
        <p:nvSpPr>
          <p:cNvPr id="3" name="2 Başlık"/>
          <p:cNvSpPr>
            <a:spLocks noGrp="1"/>
          </p:cNvSpPr>
          <p:nvPr>
            <p:ph type="title"/>
          </p:nvPr>
        </p:nvSpPr>
        <p:spPr/>
        <p:txBody>
          <a:bodyPr>
            <a:normAutofit fontScale="90000"/>
          </a:bodyPr>
          <a:lstStyle/>
          <a:p>
            <a:r>
              <a:rPr lang="tr-TR" dirty="0" smtClean="0"/>
              <a:t>Soyut İşlemler Evresi (11-18 Yaş)</a:t>
            </a:r>
            <a:endParaRPr lang="tr-TR" dirty="0"/>
          </a:p>
        </p:txBody>
      </p:sp>
      <p:pic>
        <p:nvPicPr>
          <p:cNvPr id="83969" name="Picture 1" descr="İçerika"/>
          <p:cNvPicPr>
            <a:picLocks noChangeAspect="1" noChangeArrowheads="1"/>
          </p:cNvPicPr>
          <p:nvPr/>
        </p:nvPicPr>
        <p:blipFill>
          <a:blip r:embed="rId2" cstate="print"/>
          <a:srcRect/>
          <a:stretch>
            <a:fillRect/>
          </a:stretch>
        </p:blipFill>
        <p:spPr bwMode="auto">
          <a:xfrm>
            <a:off x="6228184" y="1484784"/>
            <a:ext cx="2592288" cy="2736304"/>
          </a:xfrm>
          <a:prstGeom prst="rect">
            <a:avLst/>
          </a:prstGeom>
          <a:noFill/>
          <a:ln w="9525">
            <a:noFill/>
            <a:miter lim="800000"/>
            <a:headEnd/>
            <a:tailEnd/>
          </a:ln>
        </p:spPr>
      </p:pic>
      <p:graphicFrame>
        <p:nvGraphicFramePr>
          <p:cNvPr id="5" name="4 Tablo"/>
          <p:cNvGraphicFramePr>
            <a:graphicFrameLocks noGrp="1"/>
          </p:cNvGraphicFramePr>
          <p:nvPr/>
        </p:nvGraphicFramePr>
        <p:xfrm>
          <a:off x="1259632" y="4581128"/>
          <a:ext cx="7632848" cy="1524000"/>
        </p:xfrm>
        <a:graphic>
          <a:graphicData uri="http://schemas.openxmlformats.org/drawingml/2006/table">
            <a:tbl>
              <a:tblPr/>
              <a:tblGrid>
                <a:gridCol w="7632848"/>
              </a:tblGrid>
              <a:tr h="320040">
                <a:tc>
                  <a:txBody>
                    <a:bodyPr/>
                    <a:lstStyle/>
                    <a:p>
                      <a:pPr marR="3810" algn="just">
                        <a:spcAft>
                          <a:spcPts val="0"/>
                        </a:spcAft>
                      </a:pPr>
                      <a:r>
                        <a:rPr lang="tr-TR" sz="2000" i="1" dirty="0">
                          <a:latin typeface="Times New Roman"/>
                          <a:ea typeface="Times New Roman"/>
                        </a:rPr>
                        <a:t>Örnek: “Yer çekimi olmasa, ne olurdu?” sorusuna yanıt aramak isteyen bir ergen, bunun için önce kitaplar araştırması, daha sonra farklı bilgi kaynaklarına ulaşması, sonra, buna ilişkin deneyleri öğretmenleri ile laboratuar ortamında test etmesi, çıkan sonuçları ilgili literatürle karşılaştırması bilimsel düşünceye örnek olarak verilebilir.     </a:t>
                      </a:r>
                      <a:endParaRPr lang="tr-TR" sz="2000" dirty="0">
                        <a:latin typeface="Arial"/>
                        <a:ea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spTree>
  </p:cSld>
  <p:clrMapOvr>
    <a:masterClrMapping/>
  </p:clrMapOvr>
  <p:transition>
    <p:strips dir="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8229600" cy="2595744"/>
          </a:xfrm>
        </p:spPr>
        <p:txBody>
          <a:bodyPr>
            <a:normAutofit/>
          </a:bodyPr>
          <a:lstStyle/>
          <a:p>
            <a:pPr algn="just"/>
            <a:r>
              <a:rPr lang="tr-TR" sz="2000" b="1" i="1" dirty="0" smtClean="0"/>
              <a:t>İleriye-Geriye Düşünebilme:</a:t>
            </a:r>
            <a:r>
              <a:rPr lang="tr-TR" sz="2000" b="1" dirty="0" smtClean="0"/>
              <a:t> </a:t>
            </a:r>
            <a:r>
              <a:rPr lang="tr-TR" sz="2000" dirty="0" smtClean="0"/>
              <a:t>Soyut işlemler döneminin önemli bir kazanımı da, ileriye ve geriye düşünebilmedir. Bu becerinin kazanılmasındaki önemli özellik zaman perspektifidir. Temel ve Aksoy’a göre zaman perspektifinin tam olarak kazanıldığı dönem soyut işlemler dönemidir. Bu becerileri kazanan ergenler, geçmiş-bugün, bugün-gelecek, ya da geçmiş-gelecek arasında bilişsel anlamda bağlantılar kuracaklardır.</a:t>
            </a:r>
            <a:endParaRPr lang="tr-TR" sz="2000" dirty="0"/>
          </a:p>
        </p:txBody>
      </p:sp>
      <p:sp>
        <p:nvSpPr>
          <p:cNvPr id="3" name="2 Başlık"/>
          <p:cNvSpPr>
            <a:spLocks noGrp="1"/>
          </p:cNvSpPr>
          <p:nvPr>
            <p:ph type="title"/>
          </p:nvPr>
        </p:nvSpPr>
        <p:spPr/>
        <p:txBody>
          <a:bodyPr>
            <a:normAutofit fontScale="90000"/>
          </a:bodyPr>
          <a:lstStyle/>
          <a:p>
            <a:r>
              <a:rPr lang="tr-TR" dirty="0" smtClean="0"/>
              <a:t>Soyut İşlemler Evresi (11-18 Yaş)</a:t>
            </a:r>
            <a:endParaRPr lang="tr-TR" dirty="0"/>
          </a:p>
        </p:txBody>
      </p:sp>
      <p:graphicFrame>
        <p:nvGraphicFramePr>
          <p:cNvPr id="4" name="3 Tablo"/>
          <p:cNvGraphicFramePr>
            <a:graphicFrameLocks noGrp="1"/>
          </p:cNvGraphicFramePr>
          <p:nvPr/>
        </p:nvGraphicFramePr>
        <p:xfrm>
          <a:off x="899592" y="4149080"/>
          <a:ext cx="7488832" cy="914400"/>
        </p:xfrm>
        <a:graphic>
          <a:graphicData uri="http://schemas.openxmlformats.org/drawingml/2006/table">
            <a:tbl>
              <a:tblPr/>
              <a:tblGrid>
                <a:gridCol w="7488832"/>
              </a:tblGrid>
              <a:tr h="320040">
                <a:tc>
                  <a:txBody>
                    <a:bodyPr/>
                    <a:lstStyle/>
                    <a:p>
                      <a:pPr marR="3810" algn="just">
                        <a:spcAft>
                          <a:spcPts val="0"/>
                        </a:spcAft>
                      </a:pPr>
                      <a:r>
                        <a:rPr lang="tr-TR" sz="2000" i="1" dirty="0">
                          <a:latin typeface="Times New Roman"/>
                          <a:ea typeface="Times New Roman"/>
                        </a:rPr>
                        <a:t>Örnek: “İstanbul’un Osmanlılar tarafından fethedilmiş olmasının günümüz dünyasına etkiler neler olabilir?” sorusuna ergen kişi ileriye-geriye doğru düşünebilme becerisi ile cevaplar verebilir.      </a:t>
                      </a:r>
                      <a:endParaRPr lang="tr-TR" sz="2000" dirty="0">
                        <a:latin typeface="Arial"/>
                        <a:ea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spTree>
  </p:cSld>
  <p:clrMapOvr>
    <a:masterClrMapping/>
  </p:clrMapOvr>
  <p:transition>
    <p:strips/>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987824" y="1052736"/>
            <a:ext cx="5698976" cy="2451728"/>
          </a:xfrm>
        </p:spPr>
        <p:txBody>
          <a:bodyPr>
            <a:normAutofit fontScale="85000" lnSpcReduction="10000"/>
          </a:bodyPr>
          <a:lstStyle/>
          <a:p>
            <a:pPr algn="just"/>
            <a:r>
              <a:rPr lang="tr-TR" sz="2000" b="1" i="1" dirty="0" err="1" smtClean="0"/>
              <a:t>Metabiliş</a:t>
            </a:r>
            <a:r>
              <a:rPr lang="tr-TR" sz="2000" b="1" i="1" dirty="0" smtClean="0"/>
              <a:t>:</a:t>
            </a:r>
            <a:r>
              <a:rPr lang="tr-TR" sz="2000" dirty="0" smtClean="0"/>
              <a:t> </a:t>
            </a:r>
            <a:r>
              <a:rPr lang="tr-TR" sz="2000" dirty="0" err="1" smtClean="0"/>
              <a:t>Flavell’e</a:t>
            </a:r>
            <a:r>
              <a:rPr lang="tr-TR" sz="2000" dirty="0" smtClean="0"/>
              <a:t>  göre, kişinin kendisinin ve başkalarının bilişsel süreçleri hakkındaki bilgisi, onlar üzerinde düşünebilmesidir. </a:t>
            </a:r>
            <a:r>
              <a:rPr lang="tr-TR" sz="2000" dirty="0" err="1" smtClean="0"/>
              <a:t>Metabiliş</a:t>
            </a:r>
            <a:r>
              <a:rPr lang="tr-TR" sz="2000" dirty="0" smtClean="0"/>
              <a:t> kapsamında, ergen kişi başkalarının olaylara bakış açısını algılama ve kendi bakış açısıyla bunları karşılaştırma, değerlendirme becerini ulaşmaktadır.</a:t>
            </a:r>
            <a:r>
              <a:rPr lang="tr-TR" sz="2000" baseline="30000" dirty="0" smtClean="0"/>
              <a:t>110</a:t>
            </a:r>
            <a:r>
              <a:rPr lang="tr-TR" sz="2000" dirty="0" smtClean="0"/>
              <a:t> </a:t>
            </a:r>
            <a:r>
              <a:rPr lang="tr-TR" sz="2000" baseline="30000" dirty="0" smtClean="0"/>
              <a:t>111</a:t>
            </a:r>
            <a:r>
              <a:rPr lang="tr-TR" sz="2000" dirty="0" smtClean="0"/>
              <a:t> Kişiye, kendini düzenleme, inceleme ve ayarlama beceri kazandıran bu beceri, daha çok içsel konuşmalar şeklinde ergende görülebilir. </a:t>
            </a:r>
            <a:endParaRPr lang="tr-TR" sz="2000" dirty="0"/>
          </a:p>
        </p:txBody>
      </p:sp>
      <p:sp>
        <p:nvSpPr>
          <p:cNvPr id="3" name="2 Başlık"/>
          <p:cNvSpPr>
            <a:spLocks noGrp="1"/>
          </p:cNvSpPr>
          <p:nvPr>
            <p:ph type="title"/>
          </p:nvPr>
        </p:nvSpPr>
        <p:spPr>
          <a:xfrm>
            <a:off x="467544" y="188640"/>
            <a:ext cx="8229600" cy="1143000"/>
          </a:xfrm>
        </p:spPr>
        <p:txBody>
          <a:bodyPr>
            <a:normAutofit fontScale="90000"/>
          </a:bodyPr>
          <a:lstStyle/>
          <a:p>
            <a:r>
              <a:rPr lang="tr-TR" dirty="0" smtClean="0"/>
              <a:t>Soyut İşlemler Evresi (11-18 Yaş)</a:t>
            </a:r>
            <a:endParaRPr lang="tr-TR" dirty="0"/>
          </a:p>
        </p:txBody>
      </p:sp>
      <p:graphicFrame>
        <p:nvGraphicFramePr>
          <p:cNvPr id="4" name="3 Tablo"/>
          <p:cNvGraphicFramePr>
            <a:graphicFrameLocks noGrp="1"/>
          </p:cNvGraphicFramePr>
          <p:nvPr/>
        </p:nvGraphicFramePr>
        <p:xfrm>
          <a:off x="1259632" y="3789040"/>
          <a:ext cx="7128792" cy="1219200"/>
        </p:xfrm>
        <a:graphic>
          <a:graphicData uri="http://schemas.openxmlformats.org/drawingml/2006/table">
            <a:tbl>
              <a:tblPr/>
              <a:tblGrid>
                <a:gridCol w="7128792"/>
              </a:tblGrid>
              <a:tr h="320040">
                <a:tc>
                  <a:txBody>
                    <a:bodyPr/>
                    <a:lstStyle/>
                    <a:p>
                      <a:pPr marR="3810" algn="just">
                        <a:spcAft>
                          <a:spcPts val="0"/>
                        </a:spcAft>
                      </a:pPr>
                      <a:r>
                        <a:rPr lang="tr-TR" sz="2000" i="1" dirty="0">
                          <a:latin typeface="Times New Roman"/>
                          <a:ea typeface="Times New Roman"/>
                        </a:rPr>
                        <a:t>Örnek 1: Bir ergenin, yaşadığı bir olayı üzerine, kendi düşüncelerinin doğruluğunu ya da yanlışlığını düşünmesi. </a:t>
                      </a:r>
                      <a:endParaRPr lang="tr-TR" sz="2000" dirty="0">
                        <a:latin typeface="Arial"/>
                        <a:ea typeface="Times New Roman"/>
                      </a:endParaRPr>
                    </a:p>
                    <a:p>
                      <a:pPr marR="3810" algn="just">
                        <a:spcAft>
                          <a:spcPts val="0"/>
                        </a:spcAft>
                      </a:pPr>
                      <a:r>
                        <a:rPr lang="tr-TR" sz="2000" i="1" dirty="0">
                          <a:latin typeface="Times New Roman"/>
                          <a:ea typeface="Times New Roman"/>
                        </a:rPr>
                        <a:t>Örnek 2: Bir ergenin matematik konularını nasıl daha iyi öğrendiğini fark etmesi, öğrenmesi. </a:t>
                      </a:r>
                      <a:endParaRPr lang="tr-TR" sz="2000" dirty="0">
                        <a:latin typeface="Arial"/>
                        <a:ea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pic>
        <p:nvPicPr>
          <p:cNvPr id="81924" name="Picture 4" descr="http://www.guneslibirgun.com/wp-content/uploads/15.jpg">
            <a:hlinkClick r:id="rId2"/>
          </p:cNvPr>
          <p:cNvPicPr>
            <a:picLocks noChangeAspect="1" noChangeArrowheads="1"/>
          </p:cNvPicPr>
          <p:nvPr/>
        </p:nvPicPr>
        <p:blipFill>
          <a:blip r:embed="rId3" cstate="print"/>
          <a:srcRect/>
          <a:stretch>
            <a:fillRect/>
          </a:stretch>
        </p:blipFill>
        <p:spPr bwMode="auto">
          <a:xfrm>
            <a:off x="179512" y="1124744"/>
            <a:ext cx="2880320" cy="2520280"/>
          </a:xfrm>
          <a:prstGeom prst="rect">
            <a:avLst/>
          </a:prstGeom>
          <a:noFill/>
        </p:spPr>
      </p:pic>
    </p:spTree>
  </p:cSld>
  <p:clrMapOvr>
    <a:masterClrMapping/>
  </p:clrMapOvr>
  <p:transition>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92500" lnSpcReduction="20000"/>
          </a:bodyPr>
          <a:lstStyle/>
          <a:p>
            <a:r>
              <a:rPr lang="tr-TR" dirty="0" smtClean="0"/>
              <a:t>Şemalar, </a:t>
            </a:r>
            <a:r>
              <a:rPr lang="tr-TR" dirty="0" err="1" smtClean="0"/>
              <a:t>Piaget’e</a:t>
            </a:r>
            <a:r>
              <a:rPr lang="tr-TR" dirty="0" smtClean="0"/>
              <a:t> göre öğrenmedeki en temel unsurdur. Bu ifadeyi anlamak için, </a:t>
            </a:r>
            <a:r>
              <a:rPr lang="tr-TR" dirty="0" err="1" smtClean="0"/>
              <a:t>Piaget’in</a:t>
            </a:r>
            <a:r>
              <a:rPr lang="tr-TR" dirty="0" smtClean="0"/>
              <a:t> </a:t>
            </a:r>
            <a:r>
              <a:rPr lang="tr-TR" b="1" dirty="0" smtClean="0"/>
              <a:t>fonksiyonel değişmezlerini</a:t>
            </a:r>
            <a:r>
              <a:rPr lang="tr-TR" dirty="0" smtClean="0"/>
              <a:t> incelemek gerekmektedir. </a:t>
            </a:r>
            <a:r>
              <a:rPr lang="tr-TR" dirty="0" err="1" smtClean="0"/>
              <a:t>Piaget’e</a:t>
            </a:r>
            <a:r>
              <a:rPr lang="tr-TR" dirty="0" smtClean="0"/>
              <a:t> göre, beyinde </a:t>
            </a:r>
            <a:r>
              <a:rPr lang="tr-TR" b="1" dirty="0" smtClean="0"/>
              <a:t>uyum sağlama</a:t>
            </a:r>
            <a:r>
              <a:rPr lang="tr-TR" dirty="0" smtClean="0"/>
              <a:t> ve </a:t>
            </a:r>
            <a:r>
              <a:rPr lang="tr-TR" b="1" dirty="0" smtClean="0"/>
              <a:t>örgütleme</a:t>
            </a:r>
            <a:r>
              <a:rPr lang="tr-TR" dirty="0" smtClean="0"/>
              <a:t> isminde iki temel işlev ya da fonksiyon vardır. Yani her beyin uyum sağlar ve örgütler. Bunlar beynin değişmez işleridir. Uyum sağlama (adaptasyon), dışarıdan gelen uyarıcıların, zihninde kendine yer edinmesidir. </a:t>
            </a:r>
            <a:r>
              <a:rPr lang="tr-TR" dirty="0" err="1" smtClean="0"/>
              <a:t>Özbay’a</a:t>
            </a:r>
            <a:r>
              <a:rPr lang="tr-TR" dirty="0" smtClean="0"/>
              <a:t> göre, bu dinamik bir süreçtir ve bu süreçte, değişimler, yapılandırmalar söz konusudur. İçinde bulunduğumuz çevreye bir şekilde uymaya çalışırız.</a:t>
            </a:r>
            <a:r>
              <a:rPr lang="tr-TR" baseline="30000" dirty="0" smtClean="0"/>
              <a:t>12</a:t>
            </a:r>
            <a:endParaRPr lang="tr-TR" dirty="0" smtClean="0"/>
          </a:p>
          <a:p>
            <a:endParaRPr lang="tr-TR" dirty="0"/>
          </a:p>
        </p:txBody>
      </p:sp>
      <p:sp>
        <p:nvSpPr>
          <p:cNvPr id="3" name="2 Başlık"/>
          <p:cNvSpPr>
            <a:spLocks noGrp="1"/>
          </p:cNvSpPr>
          <p:nvPr>
            <p:ph type="title"/>
          </p:nvPr>
        </p:nvSpPr>
        <p:spPr/>
        <p:txBody>
          <a:bodyPr/>
          <a:lstStyle/>
          <a:p>
            <a:endParaRPr lang="tr-TR"/>
          </a:p>
        </p:txBody>
      </p:sp>
    </p:spTree>
  </p:cSld>
  <p:clrMapOvr>
    <a:masterClrMapping/>
  </p:clrMapOvr>
  <p:transition>
    <p:blinds/>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0" y="1481329"/>
            <a:ext cx="6732240" cy="3459840"/>
          </a:xfrm>
        </p:spPr>
        <p:txBody>
          <a:bodyPr>
            <a:noAutofit/>
          </a:bodyPr>
          <a:lstStyle/>
          <a:p>
            <a:pPr algn="just"/>
            <a:r>
              <a:rPr lang="tr-TR" sz="1800" b="1" i="1" dirty="0" smtClean="0"/>
              <a:t>Ergen Benmerkezciliği:</a:t>
            </a:r>
            <a:r>
              <a:rPr lang="tr-TR" sz="1800" dirty="0" smtClean="0"/>
              <a:t> Ben merkezci düşünce, soyut işlemler döneminde tekrardan açığa çıkmaktadır. Benmerkezci düşünce, ergenin kendi görüntüsü ve davranışına yönelik öz-</a:t>
            </a:r>
            <a:r>
              <a:rPr lang="tr-TR" sz="1800" dirty="0" err="1" smtClean="0"/>
              <a:t>farkındalığının</a:t>
            </a:r>
            <a:r>
              <a:rPr lang="tr-TR" sz="1800" dirty="0" smtClean="0"/>
              <a:t> artmasıdır.</a:t>
            </a:r>
            <a:r>
              <a:rPr lang="tr-TR" sz="1800" baseline="30000" dirty="0" smtClean="0"/>
              <a:t>113 </a:t>
            </a:r>
            <a:r>
              <a:rPr lang="tr-TR" sz="1800" dirty="0" smtClean="0"/>
              <a:t>Bu durum ergenlerin yeniden kendine odaklanmasına ya da benmerkezci düşünmelerine neden olur. Bu bağlamda ergenler, </a:t>
            </a:r>
            <a:r>
              <a:rPr lang="tr-TR" sz="1800" b="1" dirty="0" smtClean="0"/>
              <a:t>hayali seyirci</a:t>
            </a:r>
            <a:r>
              <a:rPr lang="tr-TR" sz="1800" dirty="0" smtClean="0"/>
              <a:t> ve </a:t>
            </a:r>
            <a:r>
              <a:rPr lang="tr-TR" sz="1800" b="1" dirty="0" smtClean="0"/>
              <a:t>kişisel efsane (mit, hikaye)</a:t>
            </a:r>
            <a:r>
              <a:rPr lang="tr-TR" sz="1800" dirty="0" smtClean="0"/>
              <a:t> tarzı iki tür benmerkezcilik yaşarlar.</a:t>
            </a:r>
            <a:r>
              <a:rPr lang="tr-TR" sz="1800" baseline="30000" dirty="0" smtClean="0"/>
              <a:t>114</a:t>
            </a:r>
            <a:r>
              <a:rPr lang="tr-TR" sz="1800" dirty="0" smtClean="0"/>
              <a:t> </a:t>
            </a:r>
            <a:r>
              <a:rPr lang="tr-TR" sz="1800" baseline="30000" dirty="0" smtClean="0"/>
              <a:t>115</a:t>
            </a:r>
            <a:r>
              <a:rPr lang="tr-TR" sz="1800" dirty="0" smtClean="0"/>
              <a:t> Hayali seyirci, herkesin dikkatinin kendi üzerinde olduğu inanmasıdır. Bu yüzden </a:t>
            </a:r>
            <a:r>
              <a:rPr lang="tr-TR" sz="1800" i="1" dirty="0" smtClean="0"/>
              <a:t>kendisi başrol oyuncusu diğerleri seyircidir</a:t>
            </a:r>
            <a:r>
              <a:rPr lang="tr-TR" sz="1800" dirty="0" smtClean="0"/>
              <a:t>.</a:t>
            </a:r>
            <a:r>
              <a:rPr lang="tr-TR" sz="1800" baseline="30000" dirty="0" smtClean="0"/>
              <a:t> 116</a:t>
            </a:r>
            <a:r>
              <a:rPr lang="tr-TR" sz="1800" dirty="0" smtClean="0"/>
              <a:t> </a:t>
            </a:r>
          </a:p>
          <a:p>
            <a:pPr algn="just"/>
            <a:endParaRPr lang="tr-TR" sz="1800" dirty="0"/>
          </a:p>
        </p:txBody>
      </p:sp>
      <p:sp>
        <p:nvSpPr>
          <p:cNvPr id="3" name="2 Başlık"/>
          <p:cNvSpPr>
            <a:spLocks noGrp="1"/>
          </p:cNvSpPr>
          <p:nvPr>
            <p:ph type="title"/>
          </p:nvPr>
        </p:nvSpPr>
        <p:spPr/>
        <p:txBody>
          <a:bodyPr>
            <a:normAutofit fontScale="90000"/>
          </a:bodyPr>
          <a:lstStyle/>
          <a:p>
            <a:r>
              <a:rPr lang="tr-TR" dirty="0" smtClean="0"/>
              <a:t>Soyut İşlemler Evresi (11-18 Yaş)</a:t>
            </a:r>
            <a:endParaRPr lang="tr-TR" dirty="0"/>
          </a:p>
        </p:txBody>
      </p:sp>
      <p:pic>
        <p:nvPicPr>
          <p:cNvPr id="90114" name="Picture 2" descr="SOSYAL BİLİŞ"/>
          <p:cNvPicPr>
            <a:picLocks noChangeAspect="1" noChangeArrowheads="1"/>
          </p:cNvPicPr>
          <p:nvPr/>
        </p:nvPicPr>
        <p:blipFill>
          <a:blip r:embed="rId2" cstate="print"/>
          <a:srcRect/>
          <a:stretch>
            <a:fillRect/>
          </a:stretch>
        </p:blipFill>
        <p:spPr bwMode="auto">
          <a:xfrm>
            <a:off x="6849591" y="1484784"/>
            <a:ext cx="2294409" cy="3024336"/>
          </a:xfrm>
          <a:prstGeom prst="rect">
            <a:avLst/>
          </a:prstGeom>
          <a:noFill/>
        </p:spPr>
      </p:pic>
      <p:graphicFrame>
        <p:nvGraphicFramePr>
          <p:cNvPr id="5" name="4 Tablo"/>
          <p:cNvGraphicFramePr>
            <a:graphicFrameLocks noGrp="1"/>
          </p:cNvGraphicFramePr>
          <p:nvPr/>
        </p:nvGraphicFramePr>
        <p:xfrm>
          <a:off x="1259632" y="4581128"/>
          <a:ext cx="6084169" cy="1524000"/>
        </p:xfrm>
        <a:graphic>
          <a:graphicData uri="http://schemas.openxmlformats.org/drawingml/2006/table">
            <a:tbl>
              <a:tblPr/>
              <a:tblGrid>
                <a:gridCol w="6084169"/>
              </a:tblGrid>
              <a:tr h="320040">
                <a:tc>
                  <a:txBody>
                    <a:bodyPr/>
                    <a:lstStyle/>
                    <a:p>
                      <a:pPr marR="3810" algn="just">
                        <a:spcAft>
                          <a:spcPts val="0"/>
                        </a:spcAft>
                      </a:pPr>
                      <a:r>
                        <a:rPr lang="tr-TR" sz="2000" i="1" dirty="0">
                          <a:latin typeface="Times New Roman"/>
                          <a:ea typeface="Times New Roman"/>
                        </a:rPr>
                        <a:t>Örnek: Lise de okuyan gençler, okula gitmeden önce saatlerce aynanın karşısında olması hayali seyirci düşüncesi ile ilgilidir. Çünkü o genç “başrol” oyuncusudur ve sahneye çıkmadan önce mükemmel görünmelidir</a:t>
                      </a:r>
                      <a:r>
                        <a:rPr lang="tr-TR" sz="2000" i="1" dirty="0">
                          <a:latin typeface="Times New Roman"/>
                          <a:ea typeface="Times New Roman"/>
                          <a:cs typeface="Times New Roman"/>
                          <a:sym typeface="Wingdings"/>
                        </a:rPr>
                        <a:t></a:t>
                      </a:r>
                      <a:endParaRPr lang="tr-TR" sz="2000" dirty="0">
                        <a:latin typeface="Arial"/>
                        <a:ea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spTree>
  </p:cSld>
  <p:clrMapOvr>
    <a:masterClrMapping/>
  </p:clrMapOvr>
  <p:transition>
    <p:strips dir="l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339752" y="1196752"/>
            <a:ext cx="6347048" cy="1875663"/>
          </a:xfrm>
        </p:spPr>
        <p:txBody>
          <a:bodyPr>
            <a:noAutofit/>
          </a:bodyPr>
          <a:lstStyle/>
          <a:p>
            <a:pPr algn="just"/>
            <a:r>
              <a:rPr lang="tr-TR" sz="1800" dirty="0" smtClean="0"/>
              <a:t>Ergenler başkalarının onları gözleyip onlar hakkında düşündüğünden emin olduklarından dolayı kendi önermelerine, varsayımlarına ilişkin abartılı bir inanç geliştirirler. Buna bağlı olarak ergen, kendini özel, benzersiz olduklarını düşünürler. Ergenler burada, kendilerini gücün zirvesinde ya da umutsuzluğun zirvesinde gibi görmektedirler </a:t>
            </a:r>
            <a:r>
              <a:rPr lang="tr-TR" sz="1800" baseline="30000" dirty="0" smtClean="0"/>
              <a:t>117 </a:t>
            </a:r>
            <a:r>
              <a:rPr lang="tr-TR" sz="1800" dirty="0" smtClean="0"/>
              <a:t>Kişisel efsane düşüncesini yaşayan ergenler, “kimsenin kendisini anlamadığına ilişkin düşüncelere” sahip olurlar. Bu düşünceler aslında, ergenin kimseye benzemediğine ilişkin düşüncelerinin yansımasıdır.</a:t>
            </a:r>
            <a:endParaRPr lang="tr-TR" sz="1800" dirty="0"/>
          </a:p>
        </p:txBody>
      </p:sp>
      <p:sp>
        <p:nvSpPr>
          <p:cNvPr id="3" name="2 Başlık"/>
          <p:cNvSpPr>
            <a:spLocks noGrp="1"/>
          </p:cNvSpPr>
          <p:nvPr>
            <p:ph type="title"/>
          </p:nvPr>
        </p:nvSpPr>
        <p:spPr>
          <a:xfrm>
            <a:off x="467544" y="188640"/>
            <a:ext cx="8229600" cy="1143000"/>
          </a:xfrm>
        </p:spPr>
        <p:txBody>
          <a:bodyPr>
            <a:normAutofit fontScale="90000"/>
          </a:bodyPr>
          <a:lstStyle/>
          <a:p>
            <a:r>
              <a:rPr lang="tr-TR" dirty="0" smtClean="0"/>
              <a:t>Soyut İşlemler Evresi (11-18 Yaş)</a:t>
            </a:r>
            <a:endParaRPr lang="tr-TR" dirty="0"/>
          </a:p>
        </p:txBody>
      </p:sp>
      <p:pic>
        <p:nvPicPr>
          <p:cNvPr id="89090" name="Picture 2" descr="http://egitimkusagi.com/wp-content/themes/wpmedyahaber/resim/timthumb.php?src=http://egitimkusagi.com/wp-content/uploads/2013/02/ergenlik-600x450.jpg&amp;w=624&amp;h=360&amp;zc=1">
            <a:hlinkClick r:id="rId2"/>
          </p:cNvPr>
          <p:cNvPicPr>
            <a:picLocks noChangeAspect="1" noChangeArrowheads="1"/>
          </p:cNvPicPr>
          <p:nvPr/>
        </p:nvPicPr>
        <p:blipFill>
          <a:blip r:embed="rId3" cstate="print"/>
          <a:srcRect/>
          <a:stretch>
            <a:fillRect/>
          </a:stretch>
        </p:blipFill>
        <p:spPr bwMode="auto">
          <a:xfrm>
            <a:off x="179512" y="1124744"/>
            <a:ext cx="2016224" cy="3429001"/>
          </a:xfrm>
          <a:prstGeom prst="rect">
            <a:avLst/>
          </a:prstGeom>
          <a:noFill/>
        </p:spPr>
      </p:pic>
      <p:graphicFrame>
        <p:nvGraphicFramePr>
          <p:cNvPr id="5" name="4 Tablo"/>
          <p:cNvGraphicFramePr>
            <a:graphicFrameLocks noGrp="1"/>
          </p:cNvGraphicFramePr>
          <p:nvPr/>
        </p:nvGraphicFramePr>
        <p:xfrm>
          <a:off x="251520" y="4653136"/>
          <a:ext cx="8280920" cy="914400"/>
        </p:xfrm>
        <a:graphic>
          <a:graphicData uri="http://schemas.openxmlformats.org/drawingml/2006/table">
            <a:tbl>
              <a:tblPr/>
              <a:tblGrid>
                <a:gridCol w="8280920"/>
              </a:tblGrid>
              <a:tr h="320040">
                <a:tc>
                  <a:txBody>
                    <a:bodyPr/>
                    <a:lstStyle/>
                    <a:p>
                      <a:pPr marR="3810" algn="just">
                        <a:spcAft>
                          <a:spcPts val="0"/>
                        </a:spcAft>
                      </a:pPr>
                      <a:r>
                        <a:rPr lang="tr-TR" sz="2000" i="1" dirty="0">
                          <a:latin typeface="Times New Roman"/>
                          <a:ea typeface="Times New Roman"/>
                        </a:rPr>
                        <a:t>Örnek 1: Bir kız ergen günlüğüne şunları yazmıştır: “Anne ve babamın, yaşamları çok sıradan, çukura bakmışlar. Benimki farklı olacak, umutlarımın ve hırsımın farkında bir bireyim". </a:t>
                      </a:r>
                      <a:endParaRPr lang="tr-TR" sz="2000" dirty="0">
                        <a:latin typeface="Arial"/>
                        <a:ea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spTree>
  </p:cSld>
  <p:clrMapOvr>
    <a:masterClrMapping/>
  </p:clrMapOvr>
  <p:transition>
    <p:strips dir="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6563072" cy="2379720"/>
          </a:xfrm>
        </p:spPr>
        <p:txBody>
          <a:bodyPr>
            <a:normAutofit fontScale="92500" lnSpcReduction="20000"/>
          </a:bodyPr>
          <a:lstStyle/>
          <a:p>
            <a:pPr algn="just"/>
            <a:r>
              <a:rPr lang="tr-TR" sz="2000" b="1" i="1" dirty="0" smtClean="0"/>
              <a:t>Göreli Kavramlar:</a:t>
            </a:r>
            <a:r>
              <a:rPr lang="tr-TR" sz="2000" dirty="0" smtClean="0"/>
              <a:t> Görelilik, kişiye, yere, zamana göre değişen kavramlar olarak bilinmektedir. Göreli bir kavram olan kardeş kavramını çocuk 3 yaş civarlarında kullanmaya başlar. Fakat, kardeşin ne olduğu, kardeşlerin kaçar kardeşi olduğu gibi başkalarının perspektifinden olaya bakabilme özelliği bu yaşlarda yoktur. Bu özellik 12-13 yaşlarında edinilir. Sıralama, yön bilgisi gibi konularda göreli kavramlarla ilişkilidir.</a:t>
            </a:r>
            <a:endParaRPr lang="tr-TR" sz="2000" dirty="0"/>
          </a:p>
        </p:txBody>
      </p:sp>
      <p:sp>
        <p:nvSpPr>
          <p:cNvPr id="3" name="2 Başlık"/>
          <p:cNvSpPr>
            <a:spLocks noGrp="1"/>
          </p:cNvSpPr>
          <p:nvPr>
            <p:ph type="title"/>
          </p:nvPr>
        </p:nvSpPr>
        <p:spPr/>
        <p:txBody>
          <a:bodyPr>
            <a:normAutofit fontScale="90000"/>
          </a:bodyPr>
          <a:lstStyle/>
          <a:p>
            <a:r>
              <a:rPr lang="tr-TR" dirty="0" smtClean="0"/>
              <a:t>Soyut İşlemler Evresi (11-18 Yaş)</a:t>
            </a:r>
            <a:endParaRPr lang="tr-TR" dirty="0"/>
          </a:p>
        </p:txBody>
      </p:sp>
      <p:pic>
        <p:nvPicPr>
          <p:cNvPr id="88067" name="Picture 3" descr="http://3.bp.blogspot.com/-ZR4cQclGnxI/UQr1I_fD1HI/AAAAAAAAACk/U05ECrTTXwY/s320/k%C4%B1skan%C3%A7l%C4%B1k.bmp">
            <a:hlinkClick r:id="rId2"/>
          </p:cNvPr>
          <p:cNvPicPr>
            <a:picLocks noChangeAspect="1" noChangeArrowheads="1"/>
          </p:cNvPicPr>
          <p:nvPr/>
        </p:nvPicPr>
        <p:blipFill>
          <a:blip r:embed="rId3" cstate="print"/>
          <a:srcRect/>
          <a:stretch>
            <a:fillRect/>
          </a:stretch>
        </p:blipFill>
        <p:spPr bwMode="auto">
          <a:xfrm>
            <a:off x="7236296" y="1412777"/>
            <a:ext cx="1711846" cy="2376264"/>
          </a:xfrm>
          <a:prstGeom prst="rect">
            <a:avLst/>
          </a:prstGeom>
          <a:noFill/>
        </p:spPr>
      </p:pic>
      <p:graphicFrame>
        <p:nvGraphicFramePr>
          <p:cNvPr id="6" name="5 Tablo"/>
          <p:cNvGraphicFramePr>
            <a:graphicFrameLocks noGrp="1"/>
          </p:cNvGraphicFramePr>
          <p:nvPr/>
        </p:nvGraphicFramePr>
        <p:xfrm>
          <a:off x="539552" y="3645024"/>
          <a:ext cx="8352928" cy="2468880"/>
        </p:xfrm>
        <a:graphic>
          <a:graphicData uri="http://schemas.openxmlformats.org/drawingml/2006/table">
            <a:tbl>
              <a:tblPr/>
              <a:tblGrid>
                <a:gridCol w="8352928"/>
              </a:tblGrid>
              <a:tr h="2016224">
                <a:tc>
                  <a:txBody>
                    <a:bodyPr/>
                    <a:lstStyle/>
                    <a:p>
                      <a:pPr marR="3810" algn="just">
                        <a:spcAft>
                          <a:spcPts val="0"/>
                        </a:spcAft>
                      </a:pPr>
                      <a:r>
                        <a:rPr lang="tr-TR" sz="1800" i="1" dirty="0">
                          <a:latin typeface="Times New Roman"/>
                          <a:ea typeface="Times New Roman"/>
                        </a:rPr>
                        <a:t>Örnek: Yapılan bir deneyde, 4-12 yaş arasında 240 çocuğa şu sorular yöneltilmiştir: Kaç erkek kardeşin var? Kaç kız kardeşin var? (çocuğun A erkek kardeşi ve bir de B erkek kardeşi olduğunu varsayılmış.) </a:t>
                      </a:r>
                      <a:r>
                        <a:rPr lang="tr-TR" sz="1800" i="1" dirty="0" err="1">
                          <a:latin typeface="Times New Roman"/>
                          <a:ea typeface="Times New Roman"/>
                        </a:rPr>
                        <a:t>A’nın</a:t>
                      </a:r>
                      <a:r>
                        <a:rPr lang="tr-TR" sz="1800" i="1" dirty="0">
                          <a:latin typeface="Times New Roman"/>
                          <a:ea typeface="Times New Roman"/>
                        </a:rPr>
                        <a:t> kaç erkek kardeşi var? Kaç kız kardeşi var?  </a:t>
                      </a:r>
                      <a:r>
                        <a:rPr lang="tr-TR" sz="1800" i="1" dirty="0" err="1">
                          <a:latin typeface="Times New Roman"/>
                          <a:ea typeface="Times New Roman"/>
                        </a:rPr>
                        <a:t>B’nin</a:t>
                      </a:r>
                      <a:r>
                        <a:rPr lang="tr-TR" sz="1800" i="1" dirty="0">
                          <a:latin typeface="Times New Roman"/>
                          <a:ea typeface="Times New Roman"/>
                        </a:rPr>
                        <a:t> kaç erkek kardeşi var? Kaç kız kardeşi var? Sonra verilen cevaplar analiz edildiğinde, 10-11 yaş çocuğunun %87’si, 12 yaş çocuğunun %100 bu soruları doğru cevaplamıştır. Bu deneyde çocuklardan 5 yaşındaki bir çocuğun cevapları: </a:t>
                      </a:r>
                      <a:endParaRPr lang="tr-TR" sz="1800" dirty="0">
                        <a:latin typeface="Arial"/>
                        <a:ea typeface="Times New Roman"/>
                      </a:endParaRPr>
                    </a:p>
                    <a:p>
                      <a:pPr marR="3810" algn="just">
                        <a:spcAft>
                          <a:spcPts val="0"/>
                        </a:spcAft>
                      </a:pPr>
                      <a:r>
                        <a:rPr lang="tr-TR" sz="1800" b="1" i="1" dirty="0">
                          <a:latin typeface="Times New Roman"/>
                          <a:ea typeface="Times New Roman"/>
                        </a:rPr>
                        <a:t>Araştırmacı:</a:t>
                      </a:r>
                      <a:r>
                        <a:rPr lang="tr-TR" sz="1800" i="1" dirty="0">
                          <a:latin typeface="Times New Roman"/>
                          <a:ea typeface="Times New Roman"/>
                        </a:rPr>
                        <a:t> Kız kardeş ne demektir? </a:t>
                      </a:r>
                      <a:r>
                        <a:rPr lang="tr-TR" sz="1800" b="1" i="1" dirty="0">
                          <a:latin typeface="Times New Roman"/>
                          <a:ea typeface="Times New Roman"/>
                        </a:rPr>
                        <a:t>Çocuk:</a:t>
                      </a:r>
                      <a:r>
                        <a:rPr lang="tr-TR" sz="1800" i="1" dirty="0">
                          <a:latin typeface="Times New Roman"/>
                          <a:ea typeface="Times New Roman"/>
                        </a:rPr>
                        <a:t> Tanıdığımız kız demek. </a:t>
                      </a:r>
                      <a:r>
                        <a:rPr lang="tr-TR" sz="1800" b="1" i="1" dirty="0">
                          <a:latin typeface="Times New Roman"/>
                          <a:ea typeface="Times New Roman"/>
                        </a:rPr>
                        <a:t>Araştırmacı:</a:t>
                      </a:r>
                      <a:r>
                        <a:rPr lang="tr-TR" sz="1800" i="1" dirty="0">
                          <a:latin typeface="Times New Roman"/>
                          <a:ea typeface="Times New Roman"/>
                        </a:rPr>
                        <a:t> Tanıdığımız her küçük kız, kardeş olur mu? </a:t>
                      </a:r>
                      <a:r>
                        <a:rPr lang="tr-TR" sz="1800" b="1" i="1" dirty="0">
                          <a:latin typeface="Times New Roman"/>
                          <a:ea typeface="Times New Roman"/>
                        </a:rPr>
                        <a:t>Çocuk:</a:t>
                      </a:r>
                      <a:r>
                        <a:rPr lang="tr-TR" sz="1800" i="1" dirty="0">
                          <a:latin typeface="Times New Roman"/>
                          <a:ea typeface="Times New Roman"/>
                        </a:rPr>
                        <a:t> evet olur. Erkek çocukları da erkek kardeş.</a:t>
                      </a:r>
                      <a:r>
                        <a:rPr lang="tr-TR" sz="1800" baseline="30000" dirty="0">
                          <a:solidFill>
                            <a:srgbClr val="000000"/>
                          </a:solidFill>
                          <a:latin typeface="Arial"/>
                          <a:ea typeface="Times New Roman"/>
                        </a:rPr>
                        <a:t> </a:t>
                      </a:r>
                      <a:r>
                        <a:rPr lang="tr-TR" sz="1800" baseline="30000" dirty="0">
                          <a:solidFill>
                            <a:srgbClr val="000000"/>
                          </a:solidFill>
                          <a:latin typeface="Times New Roman"/>
                          <a:ea typeface="Times New Roman"/>
                        </a:rPr>
                        <a:t>121</a:t>
                      </a:r>
                      <a:endParaRPr lang="tr-TR" sz="1800" dirty="0">
                        <a:latin typeface="Arial"/>
                        <a:ea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spTree>
  </p:cSld>
  <p:clrMapOvr>
    <a:masterClrMapping/>
  </p:clrMapOvr>
  <p:transition>
    <p:plus/>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8229600" cy="3747872"/>
          </a:xfrm>
        </p:spPr>
        <p:txBody>
          <a:bodyPr>
            <a:normAutofit lnSpcReduction="10000"/>
          </a:bodyPr>
          <a:lstStyle/>
          <a:p>
            <a:pPr algn="just"/>
            <a:r>
              <a:rPr lang="tr-TR" sz="2000" dirty="0" err="1" smtClean="0"/>
              <a:t>Vygotsky’nin</a:t>
            </a:r>
            <a:r>
              <a:rPr lang="tr-TR" sz="2000" dirty="0" smtClean="0"/>
              <a:t> bilişsel gelişim kuramı, </a:t>
            </a:r>
            <a:r>
              <a:rPr lang="tr-TR" sz="2000" b="1" dirty="0" smtClean="0"/>
              <a:t>sosyal bilişsel kuram, </a:t>
            </a:r>
            <a:r>
              <a:rPr lang="tr-TR" sz="2000" b="1" dirty="0" err="1" smtClean="0"/>
              <a:t>sosyo</a:t>
            </a:r>
            <a:r>
              <a:rPr lang="tr-TR" sz="2000" b="1" dirty="0" smtClean="0"/>
              <a:t>-kültürel model, </a:t>
            </a:r>
            <a:r>
              <a:rPr lang="tr-TR" sz="2000" b="1" dirty="0" err="1" smtClean="0"/>
              <a:t>sosyo</a:t>
            </a:r>
            <a:r>
              <a:rPr lang="tr-TR" sz="2000" b="1" dirty="0" smtClean="0"/>
              <a:t>-tarihsel kuram, toplumdaki zihin kuramı</a:t>
            </a:r>
            <a:r>
              <a:rPr lang="tr-TR" sz="2000" dirty="0" smtClean="0"/>
              <a:t> gibi farklı isimlerle bilinmektedir. Kuramın isimlerinden de anlaşılacağı gibi, </a:t>
            </a:r>
            <a:r>
              <a:rPr lang="tr-TR" sz="2000" dirty="0" err="1" smtClean="0"/>
              <a:t>Vygotsky</a:t>
            </a:r>
            <a:r>
              <a:rPr lang="tr-TR" sz="2000" dirty="0" smtClean="0"/>
              <a:t> kuramını sosyal ve kültürel yapıya dayandırmaktadır. </a:t>
            </a:r>
          </a:p>
          <a:p>
            <a:pPr algn="just"/>
            <a:r>
              <a:rPr lang="tr-TR" sz="2000" dirty="0" smtClean="0"/>
              <a:t>Bilişsel gelişimde </a:t>
            </a:r>
            <a:r>
              <a:rPr lang="tr-TR" sz="2000" dirty="0" err="1" smtClean="0"/>
              <a:t>Piaget’nin</a:t>
            </a:r>
            <a:r>
              <a:rPr lang="tr-TR" sz="2000" dirty="0" smtClean="0"/>
              <a:t> kuramından daha fazla kültüre ve sosyal yapıyı vurgulayan </a:t>
            </a:r>
            <a:r>
              <a:rPr lang="tr-TR" sz="2000" dirty="0" err="1" smtClean="0"/>
              <a:t>Vygotsky’nin</a:t>
            </a:r>
            <a:r>
              <a:rPr lang="tr-TR" sz="2000" dirty="0" smtClean="0"/>
              <a:t> kuramı, kültürün ve sosyal etkileşimin bilişsel gelişime nasıl yön verdiğini açıklamaya çalışmaktadır.  </a:t>
            </a:r>
          </a:p>
          <a:p>
            <a:pPr algn="just"/>
            <a:r>
              <a:rPr lang="tr-TR" sz="2000" dirty="0" err="1" smtClean="0"/>
              <a:t>Vygotsky</a:t>
            </a:r>
            <a:r>
              <a:rPr lang="tr-TR" sz="2000" dirty="0" smtClean="0"/>
              <a:t>, zihnin işlevlerini anlamak için, sosyal ve kültürel süreçleri araştırmak gerektiğini, insan zihninin ya da bilişinin bu süreçlerle birlikte geliştiği ifade etmektedir.</a:t>
            </a:r>
            <a:r>
              <a:rPr lang="tr-TR" sz="2000" baseline="30000" dirty="0" smtClean="0"/>
              <a:t>122 123</a:t>
            </a:r>
            <a:endParaRPr lang="tr-TR" sz="2000" dirty="0" smtClean="0"/>
          </a:p>
        </p:txBody>
      </p:sp>
      <p:sp>
        <p:nvSpPr>
          <p:cNvPr id="3" name="2 Başlık"/>
          <p:cNvSpPr>
            <a:spLocks noGrp="1"/>
          </p:cNvSpPr>
          <p:nvPr>
            <p:ph type="title"/>
          </p:nvPr>
        </p:nvSpPr>
        <p:spPr>
          <a:xfrm>
            <a:off x="467544" y="548680"/>
            <a:ext cx="8229600" cy="1143000"/>
          </a:xfrm>
        </p:spPr>
        <p:txBody>
          <a:bodyPr>
            <a:normAutofit fontScale="90000"/>
          </a:bodyPr>
          <a:lstStyle/>
          <a:p>
            <a:pPr algn="ctr"/>
            <a:r>
              <a:rPr lang="tr-TR" dirty="0" smtClean="0"/>
              <a:t>VYGOTSKY VE BİLİŞSEL GELİŞİM KURAMI</a:t>
            </a:r>
            <a:br>
              <a:rPr lang="tr-TR" dirty="0" smtClean="0"/>
            </a:br>
            <a:endParaRPr lang="tr-TR" dirty="0"/>
          </a:p>
        </p:txBody>
      </p:sp>
      <p:pic>
        <p:nvPicPr>
          <p:cNvPr id="91138" name="Resim 43" descr="http://tiger.towson.edu/~kwilso8/portfolio/images/vygotsky.jpg"/>
          <p:cNvPicPr>
            <a:picLocks noChangeAspect="1" noChangeArrowheads="1"/>
          </p:cNvPicPr>
          <p:nvPr/>
        </p:nvPicPr>
        <p:blipFill>
          <a:blip r:embed="rId2" r:link="rId3" cstate="print"/>
          <a:srcRect/>
          <a:stretch>
            <a:fillRect/>
          </a:stretch>
        </p:blipFill>
        <p:spPr bwMode="auto">
          <a:xfrm>
            <a:off x="6444208" y="5085184"/>
            <a:ext cx="2042145" cy="1772816"/>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8229600" cy="3531848"/>
          </a:xfrm>
        </p:spPr>
        <p:txBody>
          <a:bodyPr>
            <a:noAutofit/>
          </a:bodyPr>
          <a:lstStyle/>
          <a:p>
            <a:pPr algn="just"/>
            <a:r>
              <a:rPr lang="tr-TR" sz="1800" dirty="0" smtClean="0"/>
              <a:t>Sosyal bilişsel kurama göre çocuklar, anlama, düşünme ve akıl yürütüme yollarlını </a:t>
            </a:r>
            <a:r>
              <a:rPr lang="tr-TR" sz="1800" b="1" dirty="0" smtClean="0"/>
              <a:t>sosyal etkileşimlerle</a:t>
            </a:r>
            <a:r>
              <a:rPr lang="tr-TR" sz="1800" dirty="0" smtClean="0"/>
              <a:t> öğrenirler. Bilişsel gelişim kültür ve sosyal çevre tarafından verilen araçlarla sağlanır.</a:t>
            </a:r>
            <a:r>
              <a:rPr lang="tr-TR" sz="1800" baseline="30000" dirty="0" smtClean="0"/>
              <a:t>124</a:t>
            </a:r>
            <a:r>
              <a:rPr lang="tr-TR" sz="1800" dirty="0" smtClean="0"/>
              <a:t> </a:t>
            </a:r>
          </a:p>
          <a:p>
            <a:pPr algn="just"/>
            <a:r>
              <a:rPr lang="tr-TR" sz="1800" dirty="0" smtClean="0"/>
              <a:t>Çocuklar, çevresindeki kişilerden ve onların sosyal dünyalarından öğrenmeye başlamaktadırlar. Çocukların kazandıkları kavramların, fikirlerin, olguların, becerilerin, tutumların kaynağı </a:t>
            </a:r>
            <a:r>
              <a:rPr lang="tr-TR" sz="1800" b="1" dirty="0" smtClean="0"/>
              <a:t>sosyal çevredir</a:t>
            </a:r>
            <a:r>
              <a:rPr lang="tr-TR" sz="1800" dirty="0" smtClean="0"/>
              <a:t>. </a:t>
            </a:r>
          </a:p>
          <a:p>
            <a:pPr algn="just"/>
            <a:r>
              <a:rPr lang="tr-TR" sz="1800" dirty="0" smtClean="0"/>
              <a:t>Çocuğun içinde yaşadığı çevre, kültür, ona sağlanan uyarıcıların türünü ve niteliğini belirler. O halde, bilişsel gelişimin kaynağı, kişisel psikolojik süreçlerden önce, insanlar ve kültür arasındaki etkileşimdir. </a:t>
            </a:r>
            <a:r>
              <a:rPr lang="tr-TR" sz="1800" dirty="0" err="1" smtClean="0"/>
              <a:t>Vygotsky</a:t>
            </a:r>
            <a:r>
              <a:rPr lang="tr-TR" sz="1800" dirty="0" smtClean="0"/>
              <a:t> gelişimi kişinin yaşamıyla sınırlı, kısa dönemli bir öğrenme ola­rak görmemektedir. Ona göre gelişim </a:t>
            </a:r>
            <a:r>
              <a:rPr lang="tr-TR" sz="1800" dirty="0" err="1" smtClean="0"/>
              <a:t>sosyo</a:t>
            </a:r>
            <a:r>
              <a:rPr lang="tr-TR" sz="1800" dirty="0" smtClean="0"/>
              <a:t>-kültürel tarih içinde, önceki kuşak­ların gelişimini de içine alır. Bu nedenle </a:t>
            </a:r>
            <a:r>
              <a:rPr lang="tr-TR" sz="1800" dirty="0" err="1" smtClean="0"/>
              <a:t>Vygotsky'in</a:t>
            </a:r>
            <a:r>
              <a:rPr lang="tr-TR" sz="1800" dirty="0" smtClean="0"/>
              <a:t> kuramına </a:t>
            </a:r>
            <a:r>
              <a:rPr lang="tr-TR" sz="1800" b="1" dirty="0" smtClean="0"/>
              <a:t>"</a:t>
            </a:r>
            <a:r>
              <a:rPr lang="tr-TR" sz="1800" b="1" dirty="0" err="1" smtClean="0"/>
              <a:t>Sosyo</a:t>
            </a:r>
            <a:r>
              <a:rPr lang="tr-TR" sz="1800" b="1" dirty="0" smtClean="0"/>
              <a:t>-Tarihsel Kuram"</a:t>
            </a:r>
            <a:r>
              <a:rPr lang="tr-TR" sz="1800" dirty="0" smtClean="0"/>
              <a:t> ya da </a:t>
            </a:r>
            <a:r>
              <a:rPr lang="tr-TR" sz="1800" b="1" dirty="0" smtClean="0"/>
              <a:t>"</a:t>
            </a:r>
            <a:r>
              <a:rPr lang="tr-TR" sz="1800" b="1" dirty="0" err="1" smtClean="0"/>
              <a:t>Sosyo</a:t>
            </a:r>
            <a:r>
              <a:rPr lang="tr-TR" sz="1800" b="1" dirty="0" smtClean="0"/>
              <a:t>-Kültürel Kuram"</a:t>
            </a:r>
            <a:r>
              <a:rPr lang="tr-TR" sz="1800" dirty="0" smtClean="0"/>
              <a:t> adı da verilmektedir.</a:t>
            </a:r>
          </a:p>
          <a:p>
            <a:pPr algn="just"/>
            <a:endParaRPr lang="tr-TR" sz="1800" dirty="0"/>
          </a:p>
        </p:txBody>
      </p:sp>
      <p:sp>
        <p:nvSpPr>
          <p:cNvPr id="3" name="2 Başlık"/>
          <p:cNvSpPr>
            <a:spLocks noGrp="1"/>
          </p:cNvSpPr>
          <p:nvPr>
            <p:ph type="title"/>
          </p:nvPr>
        </p:nvSpPr>
        <p:spPr/>
        <p:txBody>
          <a:bodyPr>
            <a:normAutofit fontScale="90000"/>
          </a:bodyPr>
          <a:lstStyle/>
          <a:p>
            <a:pPr algn="ctr"/>
            <a:r>
              <a:rPr lang="tr-TR" dirty="0" smtClean="0"/>
              <a:t>VYGOTSKY VE BİLİŞSEL GELİŞİM KURAMI</a:t>
            </a:r>
            <a:endParaRPr lang="tr-TR" dirty="0"/>
          </a:p>
        </p:txBody>
      </p:sp>
    </p:spTree>
  </p:cSld>
  <p:clrMapOvr>
    <a:masterClrMapping/>
  </p:clrMapOvr>
  <p:transition>
    <p:cover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23528" y="1484784"/>
            <a:ext cx="5338936" cy="2808312"/>
          </a:xfrm>
        </p:spPr>
        <p:txBody>
          <a:bodyPr>
            <a:normAutofit fontScale="92500" lnSpcReduction="10000"/>
          </a:bodyPr>
          <a:lstStyle/>
          <a:p>
            <a:pPr algn="just"/>
            <a:r>
              <a:rPr lang="tr-TR" sz="2000" b="1" dirty="0" smtClean="0"/>
              <a:t>Yakınsal Gelişim Alanı (Muhtemel Gelişim Alanı, Yakınsak Gelişim Alanı, Gelişmeye Açık Alan):</a:t>
            </a:r>
            <a:r>
              <a:rPr lang="tr-TR" sz="2000" b="1" i="1" dirty="0" smtClean="0"/>
              <a:t> </a:t>
            </a:r>
            <a:r>
              <a:rPr lang="tr-TR" sz="2000" dirty="0" smtClean="0"/>
              <a:t>Çocukların bilişsel gelişiminde sosyal etkileşimin, sosyal çevrenin, öğretimin taşıdığı öneme ilişkin inancı, </a:t>
            </a:r>
            <a:r>
              <a:rPr lang="tr-TR" sz="2000" dirty="0" err="1" smtClean="0"/>
              <a:t>Vygotsky’nin</a:t>
            </a:r>
            <a:r>
              <a:rPr lang="tr-TR" sz="2000" dirty="0" smtClean="0"/>
              <a:t> yakınsal gelişim alanı kavramına yansımıştır.</a:t>
            </a:r>
            <a:r>
              <a:rPr lang="tr-TR" sz="2000" baseline="30000" dirty="0" smtClean="0"/>
              <a:t> </a:t>
            </a:r>
            <a:r>
              <a:rPr lang="tr-TR" sz="2000" dirty="0" smtClean="0"/>
              <a:t>Çocuğun kendi başına öğrendiği ile bir yetişkin yardımı ile öğrenebileceği yer arasındaki mesafedir. </a:t>
            </a:r>
            <a:endParaRPr lang="tr-TR" sz="2000" dirty="0"/>
          </a:p>
        </p:txBody>
      </p:sp>
      <p:pic>
        <p:nvPicPr>
          <p:cNvPr id="92162" name="Resim 84"/>
          <p:cNvPicPr>
            <a:picLocks noChangeAspect="1" noChangeArrowheads="1"/>
          </p:cNvPicPr>
          <p:nvPr/>
        </p:nvPicPr>
        <p:blipFill>
          <a:blip r:embed="rId2" cstate="print"/>
          <a:srcRect/>
          <a:stretch>
            <a:fillRect/>
          </a:stretch>
        </p:blipFill>
        <p:spPr bwMode="auto">
          <a:xfrm>
            <a:off x="6732240" y="1556792"/>
            <a:ext cx="1944216" cy="2520280"/>
          </a:xfrm>
          <a:prstGeom prst="rect">
            <a:avLst/>
          </a:prstGeom>
          <a:noFill/>
          <a:ln w="9525">
            <a:noFill/>
            <a:miter lim="800000"/>
            <a:headEnd/>
            <a:tailEnd/>
          </a:ln>
        </p:spPr>
      </p:pic>
      <p:graphicFrame>
        <p:nvGraphicFramePr>
          <p:cNvPr id="5" name="4 Tablo"/>
          <p:cNvGraphicFramePr>
            <a:graphicFrameLocks noGrp="1"/>
          </p:cNvGraphicFramePr>
          <p:nvPr/>
        </p:nvGraphicFramePr>
        <p:xfrm>
          <a:off x="395536" y="4419600"/>
          <a:ext cx="8424936" cy="1524000"/>
        </p:xfrm>
        <a:graphic>
          <a:graphicData uri="http://schemas.openxmlformats.org/drawingml/2006/table">
            <a:tbl>
              <a:tblPr/>
              <a:tblGrid>
                <a:gridCol w="8424936"/>
              </a:tblGrid>
              <a:tr h="320040">
                <a:tc>
                  <a:txBody>
                    <a:bodyPr/>
                    <a:lstStyle/>
                    <a:p>
                      <a:pPr algn="just">
                        <a:spcAft>
                          <a:spcPts val="0"/>
                        </a:spcAft>
                      </a:pPr>
                      <a:r>
                        <a:rPr lang="tr-TR" sz="2000" i="1" dirty="0">
                          <a:latin typeface="Times New Roman"/>
                          <a:ea typeface="Times New Roman"/>
                        </a:rPr>
                        <a:t>Örnek: </a:t>
                      </a:r>
                      <a:r>
                        <a:rPr lang="tr-TR" sz="2000" i="1" dirty="0" err="1">
                          <a:latin typeface="Times New Roman"/>
                          <a:ea typeface="Times New Roman"/>
                        </a:rPr>
                        <a:t>Vygotsky</a:t>
                      </a:r>
                      <a:r>
                        <a:rPr lang="tr-TR" sz="2000" i="1" dirty="0">
                          <a:latin typeface="Times New Roman"/>
                          <a:ea typeface="Times New Roman"/>
                        </a:rPr>
                        <a:t>, yaptığı bir deneyde, aynı zekâ yaşına sahip (8 yaş) iki çocuğa aynı problemi vermiş ve problemi çözerken aynı tarzda yönlendirici sorularla yardım etmiştir. Yani soru ve yöntem anlamıyla farklılık kullanmamıştır. Birinci çocuğun, aynı problemi yardımla 12 yaş düzeyinde; diğer çocuğun ise 9 yaş düzeyinde çözdüğünü görmüştür. </a:t>
                      </a:r>
                      <a:endParaRPr lang="tr-TR" sz="2000" dirty="0">
                        <a:latin typeface="Times New Roman"/>
                        <a:ea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sp>
        <p:nvSpPr>
          <p:cNvPr id="6" name="2 Başlık"/>
          <p:cNvSpPr>
            <a:spLocks noGrp="1"/>
          </p:cNvSpPr>
          <p:nvPr>
            <p:ph type="title"/>
          </p:nvPr>
        </p:nvSpPr>
        <p:spPr>
          <a:xfrm>
            <a:off x="457200" y="274638"/>
            <a:ext cx="8229600" cy="1143000"/>
          </a:xfrm>
        </p:spPr>
        <p:txBody>
          <a:bodyPr>
            <a:normAutofit fontScale="90000"/>
          </a:bodyPr>
          <a:lstStyle/>
          <a:p>
            <a:pPr algn="ctr"/>
            <a:r>
              <a:rPr lang="tr-TR" dirty="0" smtClean="0"/>
              <a:t>BİLİŞSEL GELİŞİM VE TEMEL KAVRAMLAR</a:t>
            </a:r>
            <a:endParaRPr lang="tr-TR" dirty="0"/>
          </a:p>
        </p:txBody>
      </p:sp>
    </p:spTree>
  </p:cSld>
  <p:clrMapOvr>
    <a:masterClrMapping/>
  </p:clrMapOvr>
  <p:transition>
    <p:checker dir="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95536" y="1916832"/>
            <a:ext cx="8229600" cy="3603856"/>
          </a:xfrm>
        </p:spPr>
        <p:txBody>
          <a:bodyPr>
            <a:normAutofit/>
          </a:bodyPr>
          <a:lstStyle/>
          <a:p>
            <a:pPr algn="just"/>
            <a:r>
              <a:rPr lang="tr-TR" sz="2000" b="1" i="1" dirty="0" smtClean="0"/>
              <a:t>Kişiler Arası Öznellik</a:t>
            </a:r>
            <a:r>
              <a:rPr lang="tr-TR" sz="2000" dirty="0" smtClean="0"/>
              <a:t>: </a:t>
            </a:r>
            <a:r>
              <a:rPr lang="tr-TR" sz="2000" dirty="0" err="1" smtClean="0"/>
              <a:t>Vygotsky’e</a:t>
            </a:r>
            <a:r>
              <a:rPr lang="tr-TR" sz="2000" dirty="0" smtClean="0"/>
              <a:t> göre, bilişsel gelişimi desteklemek için, sosyal etkileşimin iki önemli özelliği olmalıdır. Bunlardan binincisi, </a:t>
            </a:r>
            <a:r>
              <a:rPr lang="tr-TR" sz="2000" b="1" dirty="0" smtClean="0"/>
              <a:t>kişilerarası öznelliktir</a:t>
            </a:r>
            <a:r>
              <a:rPr lang="tr-TR" sz="2000" dirty="0" smtClean="0"/>
              <a:t>. Kişilerarası öznellik, iki katılımcının göreve farklı anlayışla başlaması ve ortak bir anlayışa ulaşarak ayrılması olarak adlandırılır.</a:t>
            </a:r>
            <a:r>
              <a:rPr lang="tr-TR" sz="2000" baseline="30000" dirty="0" smtClean="0"/>
              <a:t> 128</a:t>
            </a:r>
            <a:r>
              <a:rPr lang="tr-TR" sz="2000" dirty="0" smtClean="0"/>
              <a:t> Her birey, diğer bakış aşıcı anlayıp bu bakış açısıyla hareket etmeye başlayınca, </a:t>
            </a:r>
            <a:r>
              <a:rPr lang="tr-TR" sz="2000" dirty="0" err="1" smtClean="0"/>
              <a:t>kişilerarasılık</a:t>
            </a:r>
            <a:r>
              <a:rPr lang="tr-TR" sz="2000" dirty="0" smtClean="0"/>
              <a:t> ortak dikkat alanları oluştururlar. Yetişkin bunu çocuğun seviyesine indirgeyerek yapmaya çalışır. Bir çocuk yetişkinin öznel alanıyla değerlendirme yaptığında olgun bir yaklaşıma ulaşır.</a:t>
            </a:r>
            <a:r>
              <a:rPr lang="tr-TR" sz="2000" baseline="30000" dirty="0" smtClean="0"/>
              <a:t> 129</a:t>
            </a:r>
          </a:p>
        </p:txBody>
      </p:sp>
      <p:sp>
        <p:nvSpPr>
          <p:cNvPr id="3" name="2 Başlık"/>
          <p:cNvSpPr>
            <a:spLocks noGrp="1"/>
          </p:cNvSpPr>
          <p:nvPr>
            <p:ph type="title"/>
          </p:nvPr>
        </p:nvSpPr>
        <p:spPr/>
        <p:txBody>
          <a:bodyPr>
            <a:normAutofit fontScale="90000"/>
          </a:bodyPr>
          <a:lstStyle/>
          <a:p>
            <a:pPr algn="ctr"/>
            <a:r>
              <a:rPr lang="tr-TR" dirty="0" smtClean="0"/>
              <a:t>BİLİŞSEL GELİŞİM VE TEMEL KAVRAMLAR</a:t>
            </a:r>
            <a:endParaRPr lang="tr-TR" dirty="0"/>
          </a:p>
        </p:txBody>
      </p:sp>
    </p:spTree>
  </p:cSld>
  <p:clrMapOvr>
    <a:masterClrMapping/>
  </p:clrMapOvr>
  <p:transition>
    <p:spli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51520" y="1484784"/>
            <a:ext cx="4464496" cy="2160240"/>
          </a:xfrm>
        </p:spPr>
        <p:txBody>
          <a:bodyPr>
            <a:noAutofit/>
          </a:bodyPr>
          <a:lstStyle/>
          <a:p>
            <a:pPr algn="just"/>
            <a:r>
              <a:rPr lang="tr-TR" sz="1800" b="1" i="1" dirty="0" smtClean="0"/>
              <a:t>İskele Kurma: </a:t>
            </a:r>
            <a:r>
              <a:rPr lang="tr-TR" sz="1800" dirty="0" smtClean="0"/>
              <a:t>İskele kurma, desteğin düzeyindeki değişim olarak bilinir. Öğretim hizmetini veren, yetişkin ya da akran, çocuğun o anki performansına uyacak şekilde, öğrenciye rehberlik ederler.</a:t>
            </a:r>
            <a:r>
              <a:rPr lang="tr-TR" sz="1800" baseline="30000" dirty="0" smtClean="0"/>
              <a:t> 131</a:t>
            </a:r>
            <a:r>
              <a:rPr lang="tr-TR" sz="1800" dirty="0" smtClean="0"/>
              <a:t> İskele kurma, öğrenen kişinin kapasitesi ve yeterliliği üzerinde olan bir görevle bağlantılı tüm özelliklerin öğretici, rehberler tarafından (akran ya da yetişkin) kontrol edilmesi ve böylelikle onun sadece bu özelliklere dikkatinin çekilerek kendi yetenek sınırları içerisinde görevi tamamlaması biçiminde açıklanabilir.</a:t>
            </a:r>
            <a:r>
              <a:rPr lang="tr-TR" sz="1800" baseline="30000" dirty="0" smtClean="0"/>
              <a:t>132</a:t>
            </a:r>
            <a:endParaRPr lang="tr-TR" sz="1800" dirty="0"/>
          </a:p>
        </p:txBody>
      </p:sp>
      <p:sp>
        <p:nvSpPr>
          <p:cNvPr id="3" name="2 Başlık"/>
          <p:cNvSpPr>
            <a:spLocks noGrp="1"/>
          </p:cNvSpPr>
          <p:nvPr>
            <p:ph type="title"/>
          </p:nvPr>
        </p:nvSpPr>
        <p:spPr/>
        <p:txBody>
          <a:bodyPr>
            <a:normAutofit fontScale="90000"/>
          </a:bodyPr>
          <a:lstStyle/>
          <a:p>
            <a:pPr algn="ctr"/>
            <a:r>
              <a:rPr lang="tr-TR" dirty="0" smtClean="0"/>
              <a:t>BİLİŞSEL GELİŞİM VE TEMEL KAVRAMLAR</a:t>
            </a:r>
            <a:endParaRPr lang="tr-TR" dirty="0"/>
          </a:p>
        </p:txBody>
      </p:sp>
      <p:graphicFrame>
        <p:nvGraphicFramePr>
          <p:cNvPr id="4" name="3 Tablo"/>
          <p:cNvGraphicFramePr>
            <a:graphicFrameLocks noGrp="1"/>
          </p:cNvGraphicFramePr>
          <p:nvPr/>
        </p:nvGraphicFramePr>
        <p:xfrm>
          <a:off x="4860032" y="1628800"/>
          <a:ext cx="4032448" cy="4206240"/>
        </p:xfrm>
        <a:graphic>
          <a:graphicData uri="http://schemas.openxmlformats.org/drawingml/2006/table">
            <a:tbl>
              <a:tblPr/>
              <a:tblGrid>
                <a:gridCol w="473894"/>
                <a:gridCol w="1839311"/>
                <a:gridCol w="1719243"/>
              </a:tblGrid>
              <a:tr h="208406">
                <a:tc gridSpan="3">
                  <a:txBody>
                    <a:bodyPr/>
                    <a:lstStyle/>
                    <a:p>
                      <a:pPr algn="ctr">
                        <a:spcAft>
                          <a:spcPts val="0"/>
                        </a:spcAft>
                      </a:pPr>
                      <a:r>
                        <a:rPr lang="tr-TR" sz="1600" b="1" dirty="0">
                          <a:latin typeface="Times New Roman"/>
                          <a:ea typeface="Times New Roman"/>
                        </a:rPr>
                        <a:t>Yeni Bir Davranışın İçselleştirme Aşamaları</a:t>
                      </a:r>
                      <a:endParaRPr lang="tr-TR" sz="1600" dirty="0">
                        <a:latin typeface="Times New Roman"/>
                        <a:ea typeface="Times New Roman"/>
                      </a:endParaRPr>
                    </a:p>
                  </a:txBody>
                  <a:tcPr marL="68580" marR="68580" marT="0" marB="0">
                    <a:lnL>
                      <a:noFill/>
                    </a:lnL>
                    <a:lnR>
                      <a:noFill/>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208406">
                <a:tc>
                  <a:txBody>
                    <a:bodyPr/>
                    <a:lstStyle/>
                    <a:p>
                      <a:pPr algn="ctr">
                        <a:spcAft>
                          <a:spcPts val="0"/>
                        </a:spcAft>
                      </a:pPr>
                      <a:r>
                        <a:rPr lang="tr-TR" sz="1000" i="1">
                          <a:latin typeface="Times New Roman"/>
                          <a:ea typeface="Times New Roman"/>
                        </a:rPr>
                        <a:t>Aşama</a:t>
                      </a:r>
                      <a:endParaRPr lang="tr-TR" sz="10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i="1">
                          <a:latin typeface="Times New Roman"/>
                          <a:ea typeface="Times New Roman"/>
                        </a:rPr>
                        <a:t>Rehberlik Yapan Kişi</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i="1">
                          <a:latin typeface="Times New Roman"/>
                          <a:ea typeface="Times New Roman"/>
                        </a:rPr>
                        <a:t>Çocuk</a:t>
                      </a:r>
                      <a:endParaRPr lang="tr-T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406">
                <a:tc>
                  <a:txBody>
                    <a:bodyPr/>
                    <a:lstStyle/>
                    <a:p>
                      <a:pPr marL="342900" lvl="0" indent="-342900">
                        <a:spcAft>
                          <a:spcPts val="0"/>
                        </a:spcAft>
                        <a:buFont typeface="+mj-lt"/>
                        <a:buAutoNum type="arabicPeriod"/>
                      </a:pPr>
                      <a:endParaRPr lang="tr-TR" sz="1000"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600" dirty="0">
                          <a:latin typeface="Times New Roman"/>
                          <a:ea typeface="Times New Roman"/>
                        </a:rPr>
                        <a:t>Rehber davranışı yapar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000" dirty="0">
                          <a:latin typeface="Times New Roman"/>
                          <a:ea typeface="Times New Roman"/>
                        </a:rPr>
                        <a:t>Çocuk her hangi bir şey yapmaz</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812">
                <a:tc>
                  <a:txBody>
                    <a:bodyPr/>
                    <a:lstStyle/>
                    <a:p>
                      <a:pPr marL="342900" lvl="0" indent="-342900" algn="ctr">
                        <a:spcAft>
                          <a:spcPts val="0"/>
                        </a:spcAft>
                        <a:buFont typeface="+mj-lt"/>
                        <a:buAutoNum type="arabicPeriod"/>
                      </a:pPr>
                      <a:endParaRPr lang="tr-TR" sz="1000"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600">
                          <a:latin typeface="Times New Roman"/>
                          <a:ea typeface="Times New Roman"/>
                        </a:rPr>
                        <a:t>Rehber davranışı yaparken davranışı aynı zamanda anlatmaya başlar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000">
                          <a:latin typeface="Times New Roman"/>
                          <a:ea typeface="Times New Roman"/>
                        </a:rPr>
                        <a:t>Çocuk davranışı izler ve rehberini izler. </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406">
                <a:tc>
                  <a:txBody>
                    <a:bodyPr/>
                    <a:lstStyle/>
                    <a:p>
                      <a:pPr marL="342900" lvl="0" indent="-342900" algn="ctr">
                        <a:spcAft>
                          <a:spcPts val="0"/>
                        </a:spcAft>
                        <a:buFont typeface="+mj-lt"/>
                        <a:buAutoNum type="arabicPeriod"/>
                      </a:pPr>
                      <a:endParaRPr lang="tr-TR" sz="1000"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600">
                          <a:latin typeface="Times New Roman"/>
                          <a:ea typeface="Times New Roman"/>
                        </a:rPr>
                        <a:t>Davranışı rehber tekrardan yapar ve anlatır.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000">
                          <a:latin typeface="Times New Roman"/>
                          <a:ea typeface="Times New Roman"/>
                        </a:rPr>
                        <a:t>Çocuk da yapılan davranışı anlatır</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406">
                <a:tc>
                  <a:txBody>
                    <a:bodyPr/>
                    <a:lstStyle/>
                    <a:p>
                      <a:pPr marL="342900" lvl="0" indent="-342900" algn="ctr">
                        <a:spcAft>
                          <a:spcPts val="0"/>
                        </a:spcAft>
                        <a:buFont typeface="+mj-lt"/>
                        <a:buAutoNum type="arabicPeriod"/>
                      </a:pPr>
                      <a:endParaRPr lang="tr-TR" sz="10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600">
                          <a:latin typeface="Times New Roman"/>
                          <a:ea typeface="Times New Roman"/>
                        </a:rPr>
                        <a:t>Rehber anlatır.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000">
                          <a:latin typeface="Times New Roman"/>
                          <a:ea typeface="Times New Roman"/>
                        </a:rPr>
                        <a:t>Çocuk davranışı yapmaya ve anlatmaya başlar</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406">
                <a:tc>
                  <a:txBody>
                    <a:bodyPr/>
                    <a:lstStyle/>
                    <a:p>
                      <a:pPr marL="342900" lvl="0" indent="-342900" algn="ctr">
                        <a:spcAft>
                          <a:spcPts val="0"/>
                        </a:spcAft>
                        <a:buFont typeface="+mj-lt"/>
                        <a:buAutoNum type="arabicPeriod"/>
                      </a:pPr>
                      <a:endParaRPr lang="tr-TR" sz="1000"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600">
                          <a:latin typeface="Times New Roman"/>
                          <a:ea typeface="Times New Roman"/>
                        </a:rPr>
                        <a:t>Rehber davranışı başlatır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000">
                          <a:latin typeface="Times New Roman"/>
                          <a:ea typeface="Times New Roman"/>
                        </a:rPr>
                        <a:t>Çocuk davranışı devam ettirir.</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406">
                <a:tc>
                  <a:txBody>
                    <a:bodyPr/>
                    <a:lstStyle/>
                    <a:p>
                      <a:pPr marL="342900" lvl="0" indent="-342900" algn="ctr">
                        <a:spcAft>
                          <a:spcPts val="0"/>
                        </a:spcAft>
                        <a:buFont typeface="+mj-lt"/>
                        <a:buAutoNum type="arabicPeriod"/>
                      </a:pPr>
                      <a:endParaRPr lang="tr-TR" sz="10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just">
                        <a:spcAft>
                          <a:spcPts val="0"/>
                        </a:spcAft>
                      </a:pPr>
                      <a:r>
                        <a:rPr lang="tr-TR" sz="1600" dirty="0">
                          <a:latin typeface="Times New Roman"/>
                          <a:ea typeface="Times New Roman"/>
                        </a:rPr>
                        <a:t>Rehber davranışı izler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just">
                        <a:spcAft>
                          <a:spcPts val="0"/>
                        </a:spcAft>
                      </a:pPr>
                      <a:r>
                        <a:rPr lang="tr-TR" sz="1000" dirty="0">
                          <a:latin typeface="Times New Roman"/>
                          <a:ea typeface="Times New Roman"/>
                        </a:rPr>
                        <a:t>Çocuk davranışı yapar</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r>
            </a:tbl>
          </a:graphicData>
        </a:graphic>
      </p:graphicFrame>
    </p:spTree>
  </p:cSld>
  <p:clrMapOvr>
    <a:masterClrMapping/>
  </p:clrMapOvr>
  <p:transition>
    <p:cover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85000" lnSpcReduction="20000"/>
          </a:bodyPr>
          <a:lstStyle/>
          <a:p>
            <a:pPr algn="just"/>
            <a:r>
              <a:rPr lang="tr-TR" b="1" i="1" dirty="0" smtClean="0"/>
              <a:t>Kavram Gelişimi:</a:t>
            </a:r>
            <a:r>
              <a:rPr lang="tr-TR" dirty="0" smtClean="0"/>
              <a:t>Kavramlar </a:t>
            </a:r>
            <a:r>
              <a:rPr lang="tr-TR" b="1" dirty="0" smtClean="0"/>
              <a:t>kendiliğinden edinilen</a:t>
            </a:r>
            <a:r>
              <a:rPr lang="tr-TR" dirty="0" smtClean="0"/>
              <a:t> ve </a:t>
            </a:r>
            <a:r>
              <a:rPr lang="tr-TR" b="1" dirty="0" smtClean="0"/>
              <a:t>öğrenilen</a:t>
            </a:r>
            <a:r>
              <a:rPr lang="tr-TR" dirty="0" smtClean="0"/>
              <a:t> olarak ikiye ayrılır. Kendiliğinden edinilen kavramlar gündelik hayatta edinilen kavramlardır. Bu kavramlar, tümdengelim yöntemi ile kazanılır. Özellikle burada “</a:t>
            </a:r>
            <a:r>
              <a:rPr lang="tr-TR" i="1" dirty="0" smtClean="0"/>
              <a:t>kardeş</a:t>
            </a:r>
            <a:r>
              <a:rPr lang="tr-TR" dirty="0" smtClean="0"/>
              <a:t>” kavramı örnek olarak verilir.  </a:t>
            </a:r>
            <a:r>
              <a:rPr lang="tr-TR" i="1" dirty="0" smtClean="0"/>
              <a:t>Çocuklar için başlangıçta herkes kardeştir. Daha sonra ise, yaşantıyla birlikte, çocuklar herkesin kardeş olmadığını, sadece aynı anne-baba şartının olduğunu anlamaya başlar. Ya da çocukların, gördüğü bütün sakallı insanlara dede demesi, daha sonra dedenin gerçekte, annesinin ya da babasının babası olduğunu öğrenmesi.</a:t>
            </a:r>
            <a:r>
              <a:rPr lang="tr-TR" dirty="0" smtClean="0"/>
              <a:t> Örnekler incelendiğinde, çocuklar başlangıçta genel anlamda gündelik kavramları kullanırlar, daha sonra özele doğru bir gidiş takip ederler. </a:t>
            </a:r>
            <a:endParaRPr lang="tr-TR" dirty="0"/>
          </a:p>
        </p:txBody>
      </p:sp>
      <p:sp>
        <p:nvSpPr>
          <p:cNvPr id="3" name="2 Başlık"/>
          <p:cNvSpPr>
            <a:spLocks noGrp="1"/>
          </p:cNvSpPr>
          <p:nvPr>
            <p:ph type="title"/>
          </p:nvPr>
        </p:nvSpPr>
        <p:spPr/>
        <p:txBody>
          <a:bodyPr>
            <a:normAutofit fontScale="90000"/>
          </a:bodyPr>
          <a:lstStyle/>
          <a:p>
            <a:pPr algn="ctr"/>
            <a:r>
              <a:rPr lang="tr-TR" dirty="0" smtClean="0"/>
              <a:t>BİLİŞSEL GELİŞİM VE TEMEL KAVRAMLAR</a:t>
            </a:r>
            <a:endParaRPr lang="tr-TR" dirty="0"/>
          </a:p>
        </p:txBody>
      </p:sp>
    </p:spTree>
  </p:cSld>
  <p:clrMapOvr>
    <a:masterClrMapping/>
  </p:clrMapOvr>
  <p:transition>
    <p:wheel/>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8229600" cy="2667752"/>
          </a:xfrm>
        </p:spPr>
        <p:txBody>
          <a:bodyPr>
            <a:normAutofit/>
          </a:bodyPr>
          <a:lstStyle/>
          <a:p>
            <a:pPr algn="just"/>
            <a:r>
              <a:rPr lang="tr-TR" sz="2000" dirty="0" smtClean="0"/>
              <a:t>Öğrenilen kavramlar ise, akademik (okul) yaşamda kazanılan kavramlar olarak bilinmektedir. Tümevarım yöntemi diğer bir deyişle, özelden genele gidiş yöntemi burada kullanılır. Öğrenilen kavramlarına örnek olarak “</a:t>
            </a:r>
            <a:r>
              <a:rPr lang="tr-TR" sz="2000" i="1" dirty="0" smtClean="0"/>
              <a:t>sömürge”</a:t>
            </a:r>
            <a:r>
              <a:rPr lang="tr-TR" sz="2000" dirty="0" smtClean="0"/>
              <a:t> kavramı verilmektedir. </a:t>
            </a:r>
            <a:r>
              <a:rPr lang="tr-TR" sz="2000" i="1" dirty="0" smtClean="0"/>
              <a:t>A ülkesinin B ülkesinin kaynaklarını, gelirlerini ve ülkeyi kullandığı anlamına gelen olarak kavramı öğrenir. Daha sonra çocuk bu kavramı, bir insanın da başka insanları sömüreceğini vb düşünmeye ve genellemeye başlar</a:t>
            </a:r>
            <a:r>
              <a:rPr lang="tr-TR" sz="2000" dirty="0" smtClean="0"/>
              <a:t>.</a:t>
            </a:r>
            <a:endParaRPr lang="tr-TR" sz="2000" dirty="0"/>
          </a:p>
        </p:txBody>
      </p:sp>
      <p:sp>
        <p:nvSpPr>
          <p:cNvPr id="3" name="2 Başlık"/>
          <p:cNvSpPr>
            <a:spLocks noGrp="1"/>
          </p:cNvSpPr>
          <p:nvPr>
            <p:ph type="title"/>
          </p:nvPr>
        </p:nvSpPr>
        <p:spPr/>
        <p:txBody>
          <a:bodyPr>
            <a:normAutofit fontScale="90000"/>
          </a:bodyPr>
          <a:lstStyle/>
          <a:p>
            <a:pPr algn="ctr"/>
            <a:r>
              <a:rPr lang="tr-TR" dirty="0" smtClean="0"/>
              <a:t>BİLİŞSEL GELİŞİM VE TEMEL KAVRAMLAR</a:t>
            </a:r>
            <a:endParaRPr lang="tr-TR" dirty="0"/>
          </a:p>
        </p:txBody>
      </p:sp>
    </p:spTree>
  </p:cSld>
  <p:clrMapOvr>
    <a:masterClrMapping/>
  </p:clrMapOvr>
  <p:transition>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a:bodyPr>
          <a:lstStyle/>
          <a:p>
            <a:r>
              <a:rPr lang="tr-TR" dirty="0" err="1" smtClean="0"/>
              <a:t>Piaget</a:t>
            </a:r>
            <a:r>
              <a:rPr lang="tr-TR" dirty="0" smtClean="0"/>
              <a:t>, nasıl yiyecek yi­yerek yiyeceği bedenimize katmaya çalışıyorsak, birey de aynı şekil­de bilgiyi zihnine katmaya çalıştığı düşüncesindedir.</a:t>
            </a:r>
            <a:r>
              <a:rPr lang="tr-TR" baseline="30000" dirty="0" smtClean="0"/>
              <a:t>13</a:t>
            </a:r>
            <a:r>
              <a:rPr lang="tr-TR" dirty="0" smtClean="0"/>
              <a:t> Uyum sağlama, </a:t>
            </a:r>
            <a:r>
              <a:rPr lang="tr-TR" b="1" dirty="0" smtClean="0"/>
              <a:t>özümleme </a:t>
            </a:r>
            <a:r>
              <a:rPr lang="tr-TR" i="1" dirty="0" smtClean="0"/>
              <a:t>(özümleme, asimilasyon) </a:t>
            </a:r>
            <a:r>
              <a:rPr lang="tr-TR" b="1" dirty="0" smtClean="0"/>
              <a:t>ya da </a:t>
            </a:r>
            <a:r>
              <a:rPr lang="tr-TR" b="1" dirty="0" err="1" smtClean="0"/>
              <a:t>uyumsama</a:t>
            </a:r>
            <a:r>
              <a:rPr lang="tr-TR" dirty="0" smtClean="0"/>
              <a:t> </a:t>
            </a:r>
            <a:r>
              <a:rPr lang="tr-TR" i="1" dirty="0" smtClean="0"/>
              <a:t>(düzenleme, uzlaşma, </a:t>
            </a:r>
            <a:r>
              <a:rPr lang="tr-TR" i="1" dirty="0" err="1" smtClean="0"/>
              <a:t>akkodomasyon</a:t>
            </a:r>
            <a:r>
              <a:rPr lang="tr-TR" i="1" dirty="0" smtClean="0"/>
              <a:t>, uyma) </a:t>
            </a:r>
            <a:r>
              <a:rPr lang="tr-TR" dirty="0" smtClean="0"/>
              <a:t>şeklinde gerçekleşir. </a:t>
            </a:r>
            <a:endParaRPr lang="tr-TR" dirty="0"/>
          </a:p>
        </p:txBody>
      </p:sp>
      <p:sp>
        <p:nvSpPr>
          <p:cNvPr id="3" name="2 Başlık"/>
          <p:cNvSpPr>
            <a:spLocks noGrp="1"/>
          </p:cNvSpPr>
          <p:nvPr>
            <p:ph type="title"/>
          </p:nvPr>
        </p:nvSpPr>
        <p:spPr/>
        <p:txBody>
          <a:bodyPr/>
          <a:lstStyle/>
          <a:p>
            <a:pPr algn="ctr"/>
            <a:r>
              <a:rPr lang="tr-TR" dirty="0" smtClean="0"/>
              <a:t>Fonksiyonel Değişmezler</a:t>
            </a:r>
            <a:endParaRPr lang="tr-TR" dirty="0"/>
          </a:p>
        </p:txBody>
      </p:sp>
    </p:spTree>
  </p:cSld>
  <p:clrMapOvr>
    <a:masterClrMapping/>
  </p:clrMapOvr>
  <p:transition>
    <p:pull dir="l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467544" y="2276872"/>
          <a:ext cx="8424936" cy="4145280"/>
        </p:xfrm>
        <a:graphic>
          <a:graphicData uri="http://schemas.openxmlformats.org/drawingml/2006/table">
            <a:tbl>
              <a:tblPr/>
              <a:tblGrid>
                <a:gridCol w="2066587"/>
                <a:gridCol w="3549623"/>
                <a:gridCol w="2808726"/>
              </a:tblGrid>
              <a:tr h="0">
                <a:tc>
                  <a:txBody>
                    <a:bodyPr/>
                    <a:lstStyle/>
                    <a:p>
                      <a:pPr algn="ctr">
                        <a:spcAft>
                          <a:spcPts val="0"/>
                        </a:spcAft>
                      </a:pPr>
                      <a:r>
                        <a:rPr lang="tr-TR" sz="1600" b="1" i="1" dirty="0">
                          <a:latin typeface="Times New Roman"/>
                          <a:ea typeface="Times New Roman"/>
                        </a:rPr>
                        <a:t/>
                      </a:r>
                      <a:br>
                        <a:rPr lang="tr-TR" sz="1600" b="1" i="1" dirty="0">
                          <a:latin typeface="Times New Roman"/>
                          <a:ea typeface="Times New Roman"/>
                        </a:rPr>
                      </a:br>
                      <a:r>
                        <a:rPr lang="tr-TR" sz="1600" b="1" dirty="0">
                          <a:latin typeface="Times New Roman"/>
                          <a:ea typeface="Times New Roman"/>
                        </a:rPr>
                        <a:t>Özellikler</a:t>
                      </a:r>
                      <a:endParaRPr lang="tr-TR" sz="1600"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spcAft>
                          <a:spcPts val="0"/>
                        </a:spcAft>
                      </a:pPr>
                      <a:r>
                        <a:rPr lang="tr-TR" sz="1600" b="1">
                          <a:latin typeface="Times New Roman"/>
                          <a:ea typeface="Times New Roman"/>
                        </a:rPr>
                        <a:t>Piaget</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spcAft>
                          <a:spcPts val="0"/>
                        </a:spcAft>
                      </a:pPr>
                      <a:r>
                        <a:rPr lang="tr-TR" sz="1600" b="1">
                          <a:latin typeface="Times New Roman"/>
                          <a:ea typeface="Times New Roman"/>
                        </a:rPr>
                        <a:t>Vygotsky</a:t>
                      </a:r>
                      <a:endParaRPr lang="tr-T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r>
              <a:tr h="0">
                <a:tc>
                  <a:txBody>
                    <a:bodyPr/>
                    <a:lstStyle/>
                    <a:p>
                      <a:pPr algn="just">
                        <a:spcAft>
                          <a:spcPts val="0"/>
                        </a:spcAft>
                      </a:pPr>
                      <a:r>
                        <a:rPr lang="tr-TR" sz="1600">
                          <a:latin typeface="Times New Roman"/>
                          <a:ea typeface="Times New Roman"/>
                        </a:rPr>
                        <a:t>Sosyo Kültürel Yapı</a:t>
                      </a:r>
                    </a:p>
                  </a:txBody>
                  <a:tcPr marL="68580" marR="68580" marT="0" marB="0">
                    <a:lnL>
                      <a:noFill/>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600" dirty="0">
                          <a:latin typeface="Times New Roman"/>
                          <a:ea typeface="Times New Roman"/>
                        </a:rPr>
                        <a:t>Zayıf bir vurgu vardır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600">
                          <a:latin typeface="Times New Roman"/>
                          <a:ea typeface="Times New Roman"/>
                        </a:rPr>
                        <a:t>Vurgu güçlüdür</a:t>
                      </a:r>
                    </a:p>
                  </a:txBody>
                  <a:tcPr marL="68580" marR="68580" marT="0" marB="0">
                    <a:lnL w="12700" cap="flat" cmpd="sng" algn="ctr">
                      <a:solidFill>
                        <a:srgbClr val="000000"/>
                      </a:solidFill>
                      <a:prstDash val="solid"/>
                      <a:round/>
                      <a:headEnd type="none" w="med" len="med"/>
                      <a:tailEnd type="none" w="med" len="med"/>
                    </a:lnL>
                    <a:lnR>
                      <a:noFill/>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tr-TR" sz="1600">
                          <a:latin typeface="Times New Roman"/>
                          <a:ea typeface="Times New Roman"/>
                        </a:rPr>
                        <a:t>Yapısalcılık </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600">
                          <a:latin typeface="Times New Roman"/>
                          <a:ea typeface="Times New Roman"/>
                        </a:rPr>
                        <a:t>Bilişsel yapısalcı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600">
                          <a:latin typeface="Times New Roman"/>
                          <a:ea typeface="Times New Roman"/>
                        </a:rPr>
                        <a:t>Sosyal yapısalcı </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tr-TR" sz="1600">
                          <a:latin typeface="Times New Roman"/>
                          <a:ea typeface="Times New Roman"/>
                        </a:rPr>
                        <a:t>Evreler </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600">
                          <a:latin typeface="Times New Roman"/>
                          <a:ea typeface="Times New Roman"/>
                        </a:rPr>
                        <a:t>Evre anlayışı vardır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600">
                          <a:latin typeface="Times New Roman"/>
                          <a:ea typeface="Times New Roman"/>
                        </a:rPr>
                        <a:t>Belirleyici evreler yoktur</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tr-TR" sz="1600">
                          <a:latin typeface="Times New Roman"/>
                          <a:ea typeface="Times New Roman"/>
                        </a:rPr>
                        <a:t>Anahtar Süreçler</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600" dirty="0">
                          <a:latin typeface="Times New Roman"/>
                          <a:ea typeface="Times New Roman"/>
                        </a:rPr>
                        <a:t>Şema, özümseme, düzenleme, işlem, korunum, sınıflama vb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600">
                          <a:latin typeface="Times New Roman"/>
                          <a:ea typeface="Times New Roman"/>
                        </a:rPr>
                        <a:t>Yakınsal gelişim alanı, dil, kültürel araçlar</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tr-TR" sz="1600">
                          <a:latin typeface="Times New Roman"/>
                          <a:ea typeface="Times New Roman"/>
                        </a:rPr>
                        <a:t>Dilin Rolü</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600">
                          <a:latin typeface="Times New Roman"/>
                          <a:ea typeface="Times New Roman"/>
                        </a:rPr>
                        <a:t>Biliş dili yönetir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600">
                          <a:latin typeface="Times New Roman"/>
                          <a:ea typeface="Times New Roman"/>
                        </a:rPr>
                        <a:t>Dil düşünceyi şekillendirme güçlü bir araçtır</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tr-TR" sz="1600">
                          <a:latin typeface="Times New Roman"/>
                          <a:ea typeface="Times New Roman"/>
                        </a:rPr>
                        <a:t>Eğitim Görüşü </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600" dirty="0">
                          <a:latin typeface="Times New Roman"/>
                          <a:ea typeface="Times New Roman"/>
                        </a:rPr>
                        <a:t>Eğitim çocuğun, ortaya çıkmış bilişsel becerilerini belirginleştirir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600" dirty="0">
                          <a:latin typeface="Times New Roman"/>
                          <a:ea typeface="Times New Roman"/>
                        </a:rPr>
                        <a:t>Eğitim merkezdedir. Çocuğun kültürel araçlarını öğrenmesine yardımcı olur. </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tr-TR" sz="1600">
                          <a:latin typeface="Times New Roman"/>
                          <a:ea typeface="Times New Roman"/>
                        </a:rPr>
                        <a:t>Öğretim Uygulamaları </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just">
                        <a:spcAft>
                          <a:spcPts val="0"/>
                        </a:spcAft>
                      </a:pPr>
                      <a:r>
                        <a:rPr lang="tr-TR" sz="1600" dirty="0">
                          <a:latin typeface="Times New Roman"/>
                          <a:ea typeface="Times New Roman"/>
                        </a:rPr>
                        <a:t>Öğretmen kolaylaştırıcı ve rehber konumundadır. Öğretmen dünyayı anlamak ve keşfetmek için çocuklara destek olurlar.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just">
                        <a:spcAft>
                          <a:spcPts val="0"/>
                        </a:spcAft>
                      </a:pPr>
                      <a:r>
                        <a:rPr lang="tr-TR" sz="1600" dirty="0">
                          <a:latin typeface="Times New Roman"/>
                          <a:ea typeface="Times New Roman"/>
                        </a:rPr>
                        <a:t>Öğretmen kolaylaştırıcı ve rehber konumundadır. Çocuğun öğretmenle ya da daha yeterli akranla öğrenmesine fırsatlar oluşturur. </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r>
            </a:tbl>
          </a:graphicData>
        </a:graphic>
      </p:graphicFrame>
      <p:sp>
        <p:nvSpPr>
          <p:cNvPr id="96257" name="Rectangle 1"/>
          <p:cNvSpPr>
            <a:spLocks noChangeArrowheads="1"/>
          </p:cNvSpPr>
          <p:nvPr/>
        </p:nvSpPr>
        <p:spPr bwMode="auto">
          <a:xfrm>
            <a:off x="1260837" y="371654"/>
            <a:ext cx="662232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38138" algn="ctr" defTabSz="914400" rtl="0" eaLnBrk="1" fontAlgn="base" latinLnBrk="0" hangingPunct="1">
              <a:lnSpc>
                <a:spcPct val="100000"/>
              </a:lnSpc>
              <a:spcBef>
                <a:spcPct val="0"/>
              </a:spcBef>
              <a:spcAft>
                <a:spcPct val="0"/>
              </a:spcAft>
              <a:buClrTx/>
              <a:buSzTx/>
              <a:buFontTx/>
              <a:buNone/>
              <a:tabLst/>
            </a:pPr>
            <a:r>
              <a:rPr kumimoji="0" lang="tr-TR" sz="2800" b="1" i="1" u="none" strike="noStrike" cap="none" normalizeH="0" baseline="0" dirty="0" err="1" smtClean="0">
                <a:ln>
                  <a:noFill/>
                </a:ln>
                <a:solidFill>
                  <a:schemeClr val="tx1"/>
                </a:solidFill>
                <a:effectLst/>
                <a:latin typeface="Times New Roman" pitchFamily="18" charset="0"/>
                <a:cs typeface="Times New Roman" pitchFamily="18" charset="0"/>
              </a:rPr>
              <a:t>Piaget</a:t>
            </a:r>
            <a:r>
              <a:rPr kumimoji="0" lang="tr-TR" sz="2800" b="1" i="1" u="none" strike="noStrike" cap="none" normalizeH="0" baseline="0" dirty="0" smtClean="0">
                <a:ln>
                  <a:noFill/>
                </a:ln>
                <a:solidFill>
                  <a:schemeClr val="tx1"/>
                </a:solidFill>
                <a:effectLst/>
                <a:latin typeface="Times New Roman" pitchFamily="18" charset="0"/>
                <a:cs typeface="Times New Roman" pitchFamily="18" charset="0"/>
              </a:rPr>
              <a:t> ve </a:t>
            </a:r>
            <a:r>
              <a:rPr kumimoji="0" lang="tr-TR" sz="2800" b="1" i="1" u="none" strike="noStrike" cap="none" normalizeH="0" baseline="0" dirty="0" err="1" smtClean="0">
                <a:ln>
                  <a:noFill/>
                </a:ln>
                <a:solidFill>
                  <a:schemeClr val="tx1"/>
                </a:solidFill>
                <a:effectLst/>
                <a:latin typeface="Times New Roman" pitchFamily="18" charset="0"/>
                <a:cs typeface="Times New Roman" pitchFamily="18" charset="0"/>
              </a:rPr>
              <a:t>Vygotsky</a:t>
            </a:r>
            <a:r>
              <a:rPr kumimoji="0" lang="tr-TR" sz="2800" b="1" i="1" u="none" strike="noStrike" cap="none" normalizeH="0" baseline="0" dirty="0" smtClean="0">
                <a:ln>
                  <a:noFill/>
                </a:ln>
                <a:solidFill>
                  <a:schemeClr val="tx1"/>
                </a:solidFill>
                <a:effectLst/>
                <a:latin typeface="Times New Roman" pitchFamily="18" charset="0"/>
                <a:cs typeface="Times New Roman" pitchFamily="18" charset="0"/>
              </a:rPr>
              <a:t> Karşılaştırma Tablosu</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Resim 43" descr="http://tiger.towson.edu/~kwilso8/portfolio/images/vygotsky.jpg"/>
          <p:cNvPicPr>
            <a:picLocks noChangeAspect="1" noChangeArrowheads="1"/>
          </p:cNvPicPr>
          <p:nvPr/>
        </p:nvPicPr>
        <p:blipFill>
          <a:blip r:embed="rId2" r:link="rId3" cstate="print"/>
          <a:srcRect/>
          <a:stretch>
            <a:fillRect/>
          </a:stretch>
        </p:blipFill>
        <p:spPr bwMode="auto">
          <a:xfrm>
            <a:off x="6372200" y="836712"/>
            <a:ext cx="2402185" cy="1440160"/>
          </a:xfrm>
          <a:prstGeom prst="rect">
            <a:avLst/>
          </a:prstGeom>
          <a:noFill/>
          <a:ln w="9525">
            <a:noFill/>
            <a:miter lim="800000"/>
            <a:headEnd/>
            <a:tailEnd/>
          </a:ln>
        </p:spPr>
      </p:pic>
      <p:pic>
        <p:nvPicPr>
          <p:cNvPr id="7" name="Picture 4" descr="http://www.tadika.org/JeanPiaget.jpg">
            <a:hlinkClick r:id="rId4"/>
          </p:cNvPr>
          <p:cNvPicPr>
            <a:picLocks noChangeAspect="1" noChangeArrowheads="1"/>
          </p:cNvPicPr>
          <p:nvPr/>
        </p:nvPicPr>
        <p:blipFill>
          <a:blip r:embed="rId5" cstate="print"/>
          <a:srcRect/>
          <a:stretch>
            <a:fillRect/>
          </a:stretch>
        </p:blipFill>
        <p:spPr bwMode="auto">
          <a:xfrm>
            <a:off x="3203848" y="836712"/>
            <a:ext cx="2409825" cy="1440160"/>
          </a:xfrm>
          <a:prstGeom prst="rect">
            <a:avLst/>
          </a:prstGeom>
          <a:noFill/>
        </p:spPr>
      </p:pic>
    </p:spTree>
  </p:cSld>
  <p:clrMapOvr>
    <a:masterClrMapping/>
  </p:clrMapOvr>
  <p:transition>
    <p:blinds/>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67544" y="3212976"/>
            <a:ext cx="8352928" cy="909815"/>
          </a:xfrm>
        </p:spPr>
        <p:txBody>
          <a:bodyPr>
            <a:noAutofit/>
          </a:bodyPr>
          <a:lstStyle/>
          <a:p>
            <a:pPr algn="just"/>
            <a:r>
              <a:rPr lang="tr-TR" sz="2000" dirty="0" smtClean="0"/>
              <a:t>Dil gelişimi bilişsel gelişimle paralellik gösteren bir gelişim alanıdır. Dil bireylerin, duygu ve düşüncelerini ifade etmesine yardımcı olan ve sembollerin kullanıldığı kurallar dizi olarak tanımlanabilir. Konuşma, dinleme, yazma gibi yaşamda önemli yeri olan iletişim araçlarını kapsamaktadır. kültürel mirasın önemli bir taşıyıcısı olan dilin </a:t>
            </a:r>
            <a:r>
              <a:rPr lang="tr-TR" sz="2000" dirty="0" err="1" smtClean="0"/>
              <a:t>Berko</a:t>
            </a:r>
            <a:r>
              <a:rPr lang="tr-TR" sz="2000" dirty="0" smtClean="0"/>
              <a:t> </a:t>
            </a:r>
            <a:r>
              <a:rPr lang="tr-TR" sz="2000" dirty="0" err="1" smtClean="0"/>
              <a:t>Gleason’a</a:t>
            </a:r>
            <a:r>
              <a:rPr lang="tr-TR" sz="2000" dirty="0" smtClean="0"/>
              <a:t> göre, evrensel ortak özellikleri bulunmaktadır.</a:t>
            </a:r>
            <a:r>
              <a:rPr lang="tr-TR" sz="2000" baseline="30000" dirty="0" smtClean="0"/>
              <a:t> 146</a:t>
            </a:r>
            <a:r>
              <a:rPr lang="tr-TR" sz="2000" dirty="0" smtClean="0"/>
              <a:t> Sürekli bir üretkenlik ve örgütlenmiş kurallar ya da bileşenler bütünün oluşturur ve bu kurallar, dilin çalışma yöntemlerini gösterirler.</a:t>
            </a:r>
            <a:endParaRPr lang="tr-TR" sz="2000" dirty="0"/>
          </a:p>
        </p:txBody>
      </p:sp>
      <p:sp>
        <p:nvSpPr>
          <p:cNvPr id="3" name="2 Başlık"/>
          <p:cNvSpPr>
            <a:spLocks noGrp="1"/>
          </p:cNvSpPr>
          <p:nvPr>
            <p:ph type="title"/>
          </p:nvPr>
        </p:nvSpPr>
        <p:spPr>
          <a:xfrm>
            <a:off x="467544" y="692696"/>
            <a:ext cx="8229600" cy="922114"/>
          </a:xfrm>
        </p:spPr>
        <p:txBody>
          <a:bodyPr>
            <a:noAutofit/>
          </a:bodyPr>
          <a:lstStyle/>
          <a:p>
            <a:pPr algn="ctr"/>
            <a:r>
              <a:rPr lang="tr-TR" sz="4000" dirty="0" smtClean="0"/>
              <a:t>DİL GELİŞİMİ</a:t>
            </a:r>
            <a:r>
              <a:rPr lang="tr-TR" sz="4000" i="1" dirty="0" smtClean="0"/>
              <a:t/>
            </a:r>
            <a:br>
              <a:rPr lang="tr-TR" sz="4000" i="1" dirty="0" smtClean="0"/>
            </a:br>
            <a:endParaRPr lang="tr-TR" sz="4000" dirty="0"/>
          </a:p>
        </p:txBody>
      </p:sp>
      <p:pic>
        <p:nvPicPr>
          <p:cNvPr id="99330" name="Resim 33" descr="C:\Users\mehmet\Desktop\1330098277695219_b.jpg"/>
          <p:cNvPicPr>
            <a:picLocks noChangeAspect="1" noChangeArrowheads="1"/>
          </p:cNvPicPr>
          <p:nvPr/>
        </p:nvPicPr>
        <p:blipFill>
          <a:blip r:embed="rId2" cstate="print"/>
          <a:srcRect/>
          <a:stretch>
            <a:fillRect/>
          </a:stretch>
        </p:blipFill>
        <p:spPr bwMode="auto">
          <a:xfrm>
            <a:off x="1331640" y="1124744"/>
            <a:ext cx="6336704" cy="2016224"/>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8229600" cy="1011567"/>
          </a:xfrm>
        </p:spPr>
        <p:txBody>
          <a:bodyPr>
            <a:normAutofit fontScale="85000" lnSpcReduction="20000"/>
          </a:bodyPr>
          <a:lstStyle/>
          <a:p>
            <a:pPr algn="just"/>
            <a:r>
              <a:rPr lang="tr-TR" sz="2000" b="1" dirty="0" smtClean="0"/>
              <a:t>Fonem (Fonetik, Sesbilim):</a:t>
            </a:r>
            <a:r>
              <a:rPr lang="tr-TR" sz="2000" b="1" i="1" dirty="0" smtClean="0"/>
              <a:t> </a:t>
            </a:r>
            <a:r>
              <a:rPr lang="tr-TR" sz="2000" dirty="0" smtClean="0"/>
              <a:t>Bir dildeki, anlamı etkileyen en küçük ses birimi, ses ya da harf bilgisi fonemdir. Farklı bir tanımlamayla, kullanılan ses ya da harfleri ya da onların nasıl birleştirildiğini içeren ses sistemleridir. </a:t>
            </a:r>
          </a:p>
          <a:p>
            <a:pPr algn="just"/>
            <a:endParaRPr lang="tr-TR" sz="2000" dirty="0"/>
          </a:p>
        </p:txBody>
      </p:sp>
      <p:sp>
        <p:nvSpPr>
          <p:cNvPr id="3" name="2 Başlık"/>
          <p:cNvSpPr>
            <a:spLocks noGrp="1"/>
          </p:cNvSpPr>
          <p:nvPr>
            <p:ph type="title"/>
          </p:nvPr>
        </p:nvSpPr>
        <p:spPr/>
        <p:txBody>
          <a:bodyPr>
            <a:normAutofit/>
          </a:bodyPr>
          <a:lstStyle/>
          <a:p>
            <a:pPr algn="ctr"/>
            <a:r>
              <a:rPr lang="tr-TR" sz="3600" dirty="0" smtClean="0"/>
              <a:t>Temel Kavramlar</a:t>
            </a:r>
            <a:endParaRPr lang="tr-TR" sz="3600" dirty="0"/>
          </a:p>
        </p:txBody>
      </p:sp>
      <p:graphicFrame>
        <p:nvGraphicFramePr>
          <p:cNvPr id="4" name="3 Tablo"/>
          <p:cNvGraphicFramePr>
            <a:graphicFrameLocks noGrp="1"/>
          </p:cNvGraphicFramePr>
          <p:nvPr/>
        </p:nvGraphicFramePr>
        <p:xfrm>
          <a:off x="899592" y="2420888"/>
          <a:ext cx="7632848" cy="609600"/>
        </p:xfrm>
        <a:graphic>
          <a:graphicData uri="http://schemas.openxmlformats.org/drawingml/2006/table">
            <a:tbl>
              <a:tblPr/>
              <a:tblGrid>
                <a:gridCol w="7632848"/>
              </a:tblGrid>
              <a:tr h="334010">
                <a:tc>
                  <a:txBody>
                    <a:bodyPr/>
                    <a:lstStyle/>
                    <a:p>
                      <a:pPr marR="179705" algn="just">
                        <a:spcAft>
                          <a:spcPts val="0"/>
                        </a:spcAft>
                      </a:pPr>
                      <a:r>
                        <a:rPr lang="tr-TR" sz="2000" i="1" dirty="0">
                          <a:latin typeface="Times New Roman"/>
                          <a:ea typeface="Times New Roman"/>
                        </a:rPr>
                        <a:t>Örnek: “EKMEK” kelimesindeki her bir harf ya da ses (E, K, M, E, K) fonemdir. </a:t>
                      </a:r>
                      <a:endParaRPr lang="tr-TR" sz="2000" dirty="0">
                        <a:latin typeface="Times New Roman"/>
                        <a:ea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sp>
        <p:nvSpPr>
          <p:cNvPr id="5" name="1 İçerik Yer Tutucusu"/>
          <p:cNvSpPr txBox="1">
            <a:spLocks/>
          </p:cNvSpPr>
          <p:nvPr/>
        </p:nvSpPr>
        <p:spPr>
          <a:xfrm>
            <a:off x="755576" y="3284985"/>
            <a:ext cx="8136904" cy="648072"/>
          </a:xfrm>
          <a:prstGeom prst="rect">
            <a:avLst/>
          </a:prstGeom>
        </p:spPr>
        <p:txBody>
          <a:bodyPr vert="horz">
            <a:normAutofit/>
          </a:bodyPr>
          <a:lstStyle/>
          <a:p>
            <a:pPr algn="just"/>
            <a:r>
              <a:rPr lang="tr-TR" sz="1700" b="1" dirty="0"/>
              <a:t>Morfem (Morfoloji, Biçimbilim):</a:t>
            </a:r>
            <a:r>
              <a:rPr lang="tr-TR" sz="1700" b="1" i="1" dirty="0"/>
              <a:t> </a:t>
            </a:r>
            <a:r>
              <a:rPr lang="tr-TR" sz="1700" dirty="0"/>
              <a:t>Seslerden anlam oluşturacak en küçük anlam birimleridir. </a:t>
            </a:r>
            <a:r>
              <a:rPr lang="tr-TR" sz="1700" b="1" i="1" dirty="0"/>
              <a:t> </a:t>
            </a:r>
            <a:endParaRPr lang="tr-TR" sz="1700" dirty="0"/>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17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6" name="5 Tablo"/>
          <p:cNvGraphicFramePr>
            <a:graphicFrameLocks noGrp="1"/>
          </p:cNvGraphicFramePr>
          <p:nvPr/>
        </p:nvGraphicFramePr>
        <p:xfrm>
          <a:off x="899592" y="4005064"/>
          <a:ext cx="7560840" cy="609600"/>
        </p:xfrm>
        <a:graphic>
          <a:graphicData uri="http://schemas.openxmlformats.org/drawingml/2006/table">
            <a:tbl>
              <a:tblPr/>
              <a:tblGrid>
                <a:gridCol w="7560840"/>
              </a:tblGrid>
              <a:tr h="320040">
                <a:tc>
                  <a:txBody>
                    <a:bodyPr/>
                    <a:lstStyle/>
                    <a:p>
                      <a:pPr marR="179705" algn="just">
                        <a:spcAft>
                          <a:spcPts val="0"/>
                        </a:spcAft>
                      </a:pPr>
                      <a:r>
                        <a:rPr lang="tr-TR" sz="2000" i="1" dirty="0">
                          <a:latin typeface="Times New Roman"/>
                          <a:ea typeface="Times New Roman"/>
                        </a:rPr>
                        <a:t>Örnek: “EKMEK” kelimesinde, sesler bir araya gelerek bir anlamlı bir bütün oluşmuştur. Bu oluşum morfeme örnek olarak verilebilir.</a:t>
                      </a:r>
                      <a:endParaRPr lang="tr-TR" sz="2000" dirty="0">
                        <a:latin typeface="Times New Roman"/>
                        <a:ea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sp>
        <p:nvSpPr>
          <p:cNvPr id="7" name="1 İçerik Yer Tutucusu"/>
          <p:cNvSpPr txBox="1">
            <a:spLocks/>
          </p:cNvSpPr>
          <p:nvPr/>
        </p:nvSpPr>
        <p:spPr>
          <a:xfrm>
            <a:off x="755576" y="4797152"/>
            <a:ext cx="8136904" cy="648072"/>
          </a:xfrm>
          <a:prstGeom prst="rect">
            <a:avLst/>
          </a:prstGeom>
        </p:spPr>
        <p:txBody>
          <a:bodyPr vert="horz">
            <a:normAutofit/>
          </a:bodyPr>
          <a:lstStyle/>
          <a:p>
            <a:r>
              <a:rPr lang="tr-TR" sz="1700" b="1" dirty="0"/>
              <a:t>Semantik (Anlam Bilgisi):</a:t>
            </a:r>
            <a:r>
              <a:rPr lang="tr-TR" sz="1700" b="1" i="1" dirty="0"/>
              <a:t> </a:t>
            </a:r>
            <a:r>
              <a:rPr lang="tr-TR" sz="1700" dirty="0"/>
              <a:t>Kelime / sözcük ya da cümlelerin anlamı semantik olarak bilinmektedir. </a:t>
            </a: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17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8" name="7 Tablo"/>
          <p:cNvGraphicFramePr>
            <a:graphicFrameLocks noGrp="1"/>
          </p:cNvGraphicFramePr>
          <p:nvPr/>
        </p:nvGraphicFramePr>
        <p:xfrm>
          <a:off x="899592" y="5445224"/>
          <a:ext cx="7560840" cy="609600"/>
        </p:xfrm>
        <a:graphic>
          <a:graphicData uri="http://schemas.openxmlformats.org/drawingml/2006/table">
            <a:tbl>
              <a:tblPr/>
              <a:tblGrid>
                <a:gridCol w="7560840"/>
              </a:tblGrid>
              <a:tr h="320040">
                <a:tc>
                  <a:txBody>
                    <a:bodyPr/>
                    <a:lstStyle/>
                    <a:p>
                      <a:pPr marR="179705" algn="just">
                        <a:spcAft>
                          <a:spcPts val="0"/>
                        </a:spcAft>
                      </a:pPr>
                      <a:r>
                        <a:rPr lang="tr-TR" sz="2000" i="1" dirty="0">
                          <a:latin typeface="Times New Roman"/>
                          <a:ea typeface="Times New Roman"/>
                        </a:rPr>
                        <a:t>Örnek:“EKMEK” kelimesinin ya da “Ekmek aslanın ağzında” sözünün anlamı, semantik bilgisidir.  </a:t>
                      </a:r>
                      <a:endParaRPr lang="tr-TR" sz="2000" dirty="0">
                        <a:latin typeface="Times New Roman"/>
                        <a:ea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spTree>
  </p:cSld>
  <p:clrMapOvr>
    <a:masterClrMapping/>
  </p:clrMapOvr>
  <p:transition>
    <p:blinds/>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8229600" cy="1083575"/>
          </a:xfrm>
        </p:spPr>
        <p:txBody>
          <a:bodyPr>
            <a:noAutofit/>
          </a:bodyPr>
          <a:lstStyle/>
          <a:p>
            <a:pPr algn="just"/>
            <a:r>
              <a:rPr lang="tr-TR" sz="2000" b="1" dirty="0" smtClean="0"/>
              <a:t>Sentaks (Söz Dizimi):</a:t>
            </a:r>
            <a:r>
              <a:rPr lang="tr-TR" sz="2000" b="1" i="1" dirty="0" smtClean="0"/>
              <a:t> </a:t>
            </a:r>
            <a:r>
              <a:rPr lang="tr-TR" sz="2000" dirty="0" smtClean="0"/>
              <a:t>Sözcüklerin cümleler olarak düzenlenmesinde uyulan kurallara söz dizimi denir. Farklı bir tanımlamayla, uygun kurallarla, kelimeler ya da kelime gruplarıyla cümleler oluşturmadır.   </a:t>
            </a:r>
          </a:p>
          <a:p>
            <a:pPr algn="just">
              <a:buNone/>
            </a:pPr>
            <a:endParaRPr lang="tr-TR" sz="2000" dirty="0"/>
          </a:p>
        </p:txBody>
      </p:sp>
      <p:sp>
        <p:nvSpPr>
          <p:cNvPr id="3" name="2 Başlık"/>
          <p:cNvSpPr>
            <a:spLocks noGrp="1"/>
          </p:cNvSpPr>
          <p:nvPr>
            <p:ph type="title"/>
          </p:nvPr>
        </p:nvSpPr>
        <p:spPr/>
        <p:txBody>
          <a:bodyPr>
            <a:normAutofit/>
          </a:bodyPr>
          <a:lstStyle/>
          <a:p>
            <a:pPr algn="ctr"/>
            <a:r>
              <a:rPr lang="tr-TR" sz="4000" dirty="0" smtClean="0"/>
              <a:t>Temel Kavramlar</a:t>
            </a:r>
            <a:endParaRPr lang="tr-TR" sz="4000" dirty="0"/>
          </a:p>
        </p:txBody>
      </p:sp>
      <p:graphicFrame>
        <p:nvGraphicFramePr>
          <p:cNvPr id="4" name="3 Tablo"/>
          <p:cNvGraphicFramePr>
            <a:graphicFrameLocks noGrp="1"/>
          </p:cNvGraphicFramePr>
          <p:nvPr/>
        </p:nvGraphicFramePr>
        <p:xfrm>
          <a:off x="899592" y="2924944"/>
          <a:ext cx="7560840" cy="914400"/>
        </p:xfrm>
        <a:graphic>
          <a:graphicData uri="http://schemas.openxmlformats.org/drawingml/2006/table">
            <a:tbl>
              <a:tblPr/>
              <a:tblGrid>
                <a:gridCol w="7560840"/>
              </a:tblGrid>
              <a:tr h="320040">
                <a:tc>
                  <a:txBody>
                    <a:bodyPr/>
                    <a:lstStyle/>
                    <a:p>
                      <a:pPr marR="179705" algn="just">
                        <a:spcAft>
                          <a:spcPts val="0"/>
                        </a:spcAft>
                      </a:pPr>
                      <a:r>
                        <a:rPr lang="tr-TR" sz="2000" i="1" dirty="0">
                          <a:latin typeface="Times New Roman"/>
                          <a:ea typeface="Times New Roman"/>
                        </a:rPr>
                        <a:t>Örnek: “Ali ekmek yedi” cümlesinin özne-nesne-yüklem kuralına uygun bir şekilde verilmiştir. Bu kurallarla kelimeleri bir araya getirmek söz dizimine örnek olarak verilebilir.   </a:t>
                      </a:r>
                      <a:endParaRPr lang="tr-TR" sz="2000" dirty="0">
                        <a:latin typeface="Times New Roman"/>
                        <a:ea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sp>
        <p:nvSpPr>
          <p:cNvPr id="5" name="1 İçerik Yer Tutucusu"/>
          <p:cNvSpPr txBox="1">
            <a:spLocks/>
          </p:cNvSpPr>
          <p:nvPr/>
        </p:nvSpPr>
        <p:spPr>
          <a:xfrm>
            <a:off x="467544" y="4221088"/>
            <a:ext cx="8229600" cy="1083575"/>
          </a:xfrm>
          <a:prstGeom prst="rect">
            <a:avLst/>
          </a:prstGeom>
        </p:spPr>
        <p:txBody>
          <a:bodyPr vert="horz">
            <a:noAutofit/>
          </a:bodyPr>
          <a:lstStyle/>
          <a:p>
            <a:pPr marL="365760" indent="-256032" algn="just">
              <a:spcBef>
                <a:spcPts val="400"/>
              </a:spcBef>
              <a:buClr>
                <a:schemeClr val="accent1"/>
              </a:buClr>
              <a:buSzPct val="68000"/>
              <a:buFont typeface="Wingdings 3"/>
              <a:buChar char=""/>
            </a:pPr>
            <a:r>
              <a:rPr lang="tr-TR" sz="2000" b="1" dirty="0" smtClean="0"/>
              <a:t>Kullanım </a:t>
            </a:r>
            <a:r>
              <a:rPr lang="tr-TR" sz="2000" b="1" dirty="0"/>
              <a:t>Bilgisi (Pragmatik):</a:t>
            </a:r>
            <a:r>
              <a:rPr lang="tr-TR" sz="2000" dirty="0"/>
              <a:t> Kullanım bilgisi sosyal ortamlarda, uygun ve etkili iletişim kurma kurallarıyla ilişkili dil bileşenidir. Başarılı bir biçimde, konuşabilmek için sosyal ortamda nasıl konuşulacağını bilme, konuşurken konuşma sırasına dikkat etme, aynı konuyu konuşabilme, anlamları açıkça ortaya koyma, anlamı güçlü kılmak için örnekler verme, jestler kullanma gibi özellikleri kapsamaktadır. </a:t>
            </a: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0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tr-TR"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comb/>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499992" y="1481329"/>
            <a:ext cx="4186808" cy="2811767"/>
          </a:xfrm>
        </p:spPr>
        <p:txBody>
          <a:bodyPr>
            <a:normAutofit fontScale="85000" lnSpcReduction="10000"/>
          </a:bodyPr>
          <a:lstStyle/>
          <a:p>
            <a:pPr algn="just"/>
            <a:r>
              <a:rPr lang="tr-TR" sz="2000" b="1" dirty="0" smtClean="0"/>
              <a:t>Davranışçı Kuram</a:t>
            </a:r>
            <a:r>
              <a:rPr lang="tr-TR" sz="2000" dirty="0" smtClean="0"/>
              <a:t>: Davranışçı kuram denildiğinde, klasik koşullanma ve edimsel koşullanma akıllara gelmektedir. Bu kuramlara göre, insanlar bir davranışı nasıl öğreniyorlarsa, dile ilişkin kazanımları da öyle öğrenmektedirler. Yaşantı geçirme, şartlanma, pekiştirme, tekrar gibi davranışçı ekolün önemli özellikleri ile dil gelişir. </a:t>
            </a:r>
          </a:p>
          <a:p>
            <a:pPr algn="just"/>
            <a:endParaRPr lang="tr-TR" sz="2000" dirty="0"/>
          </a:p>
        </p:txBody>
      </p:sp>
      <p:sp>
        <p:nvSpPr>
          <p:cNvPr id="3" name="2 Başlık"/>
          <p:cNvSpPr>
            <a:spLocks noGrp="1"/>
          </p:cNvSpPr>
          <p:nvPr>
            <p:ph type="title"/>
          </p:nvPr>
        </p:nvSpPr>
        <p:spPr/>
        <p:txBody>
          <a:bodyPr>
            <a:normAutofit/>
          </a:bodyPr>
          <a:lstStyle/>
          <a:p>
            <a:pPr algn="ctr"/>
            <a:r>
              <a:rPr lang="tr-TR" sz="4000" dirty="0" smtClean="0"/>
              <a:t>Dil Gelişim Kuramları</a:t>
            </a:r>
            <a:endParaRPr lang="tr-TR" sz="4000" dirty="0"/>
          </a:p>
        </p:txBody>
      </p:sp>
      <p:graphicFrame>
        <p:nvGraphicFramePr>
          <p:cNvPr id="4" name="3 Tablo"/>
          <p:cNvGraphicFramePr>
            <a:graphicFrameLocks noGrp="1"/>
          </p:cNvGraphicFramePr>
          <p:nvPr/>
        </p:nvGraphicFramePr>
        <p:xfrm>
          <a:off x="395536" y="4149080"/>
          <a:ext cx="8136904" cy="1756792"/>
        </p:xfrm>
        <a:graphic>
          <a:graphicData uri="http://schemas.openxmlformats.org/drawingml/2006/table">
            <a:tbl>
              <a:tblPr/>
              <a:tblGrid>
                <a:gridCol w="8136904"/>
              </a:tblGrid>
              <a:tr h="1756792">
                <a:tc>
                  <a:txBody>
                    <a:bodyPr/>
                    <a:lstStyle/>
                    <a:p>
                      <a:pPr marR="179705" algn="just">
                        <a:spcAft>
                          <a:spcPts val="0"/>
                        </a:spcAft>
                      </a:pPr>
                      <a:r>
                        <a:rPr lang="tr-TR" sz="2000" i="1" dirty="0">
                          <a:latin typeface="Times New Roman"/>
                          <a:ea typeface="Times New Roman"/>
                        </a:rPr>
                        <a:t>Örnek: Çocuk ev içinde, “</a:t>
                      </a:r>
                      <a:r>
                        <a:rPr lang="tr-TR" sz="2000" i="1" dirty="0" err="1">
                          <a:latin typeface="Times New Roman"/>
                          <a:ea typeface="Times New Roman"/>
                        </a:rPr>
                        <a:t>baaa</a:t>
                      </a:r>
                      <a:r>
                        <a:rPr lang="tr-TR" sz="2000" i="1" dirty="0">
                          <a:latin typeface="Times New Roman"/>
                          <a:ea typeface="Times New Roman"/>
                        </a:rPr>
                        <a:t>”, “</a:t>
                      </a:r>
                      <a:r>
                        <a:rPr lang="tr-TR" sz="2000" i="1" dirty="0" err="1">
                          <a:latin typeface="Times New Roman"/>
                          <a:ea typeface="Times New Roman"/>
                        </a:rPr>
                        <a:t>baab</a:t>
                      </a:r>
                      <a:r>
                        <a:rPr lang="tr-TR" sz="2000" i="1" dirty="0">
                          <a:latin typeface="Times New Roman"/>
                          <a:ea typeface="Times New Roman"/>
                        </a:rPr>
                        <a:t>”, “</a:t>
                      </a:r>
                      <a:r>
                        <a:rPr lang="tr-TR" sz="2000" i="1" dirty="0" err="1">
                          <a:latin typeface="Times New Roman"/>
                          <a:ea typeface="Times New Roman"/>
                        </a:rPr>
                        <a:t>babababa</a:t>
                      </a:r>
                      <a:r>
                        <a:rPr lang="tr-TR" sz="2000" i="1" dirty="0">
                          <a:latin typeface="Times New Roman"/>
                          <a:ea typeface="Times New Roman"/>
                        </a:rPr>
                        <a:t>” gibi rastgele sesler çıkartır. Bunu gören çocuğun babası, çocuğa gülümser ve aferin kızıma ya da oğluma diye çocuğu pekiştirir. Çocukta bu sesler ile gülümseme ve babası arasında bir koşullanma süreci başlar. Bundan sonra babayı gören çocuk bu sesleri çıkaracak ve karşılığında gülümseme bekleyecektir.   </a:t>
                      </a:r>
                      <a:endParaRPr lang="tr-TR" sz="2000" dirty="0">
                        <a:latin typeface="Times New Roman"/>
                        <a:ea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pic>
        <p:nvPicPr>
          <p:cNvPr id="100356" name="Picture 4" descr="http://www.dil-bilim.com/wp-content/uploads/2013/05/gelisimsel-gerilik-gosteren-cocuklarda-dil-becerilerinin-gelisimi.jpg">
            <a:hlinkClick r:id="rId2"/>
          </p:cNvPr>
          <p:cNvPicPr>
            <a:picLocks noChangeAspect="1" noChangeArrowheads="1"/>
          </p:cNvPicPr>
          <p:nvPr/>
        </p:nvPicPr>
        <p:blipFill>
          <a:blip r:embed="rId3" cstate="print"/>
          <a:srcRect/>
          <a:stretch>
            <a:fillRect/>
          </a:stretch>
        </p:blipFill>
        <p:spPr bwMode="auto">
          <a:xfrm>
            <a:off x="323528" y="1556793"/>
            <a:ext cx="4295775" cy="2376264"/>
          </a:xfrm>
          <a:prstGeom prst="rect">
            <a:avLst/>
          </a:prstGeom>
          <a:noFill/>
        </p:spPr>
      </p:pic>
    </p:spTree>
  </p:cSld>
  <p:clrMapOvr>
    <a:masterClrMapping/>
  </p:clrMapOvr>
  <p:transition>
    <p:comb/>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67544" y="692696"/>
            <a:ext cx="8229600" cy="2523735"/>
          </a:xfrm>
        </p:spPr>
        <p:txBody>
          <a:bodyPr>
            <a:normAutofit fontScale="92500"/>
          </a:bodyPr>
          <a:lstStyle/>
          <a:p>
            <a:pPr algn="just"/>
            <a:r>
              <a:rPr lang="tr-TR" sz="2000" b="1" dirty="0" smtClean="0"/>
              <a:t>Sosyal Öğrenme Kuramı</a:t>
            </a:r>
            <a:r>
              <a:rPr lang="tr-TR" sz="2000" dirty="0" smtClean="0"/>
              <a:t>: Sosyal öğrenme kuramcılarına göre dil kazanımı sosyalleşme sürecinde gelişmektedir. Sosyalleşme sürecinde, bireyler gözlem ve taklit yoluyla konuşmayı ve dilin temel bileşenlerini öğrenirler.   Çocuk duymuş olduğu bir sese, heceye, kelimeye veya cümleye öncelikli olarak dikkat eder ve model alır. Daha sonra bu model alınanlar çocuk tarafından taklit edilir. Taklit edilenler doğru ise, çocuğun çevresindekiler tarafından, çocuğa </a:t>
            </a:r>
            <a:r>
              <a:rPr lang="tr-TR" sz="2000" dirty="0" err="1" smtClean="0"/>
              <a:t>pekiştireç</a:t>
            </a:r>
            <a:r>
              <a:rPr lang="tr-TR" sz="2000" dirty="0" smtClean="0"/>
              <a:t> verilir.</a:t>
            </a:r>
          </a:p>
          <a:p>
            <a:pPr algn="just"/>
            <a:endParaRPr lang="tr-TR" sz="2000" dirty="0"/>
          </a:p>
        </p:txBody>
      </p:sp>
      <p:graphicFrame>
        <p:nvGraphicFramePr>
          <p:cNvPr id="4" name="3 Tablo"/>
          <p:cNvGraphicFramePr>
            <a:graphicFrameLocks noGrp="1"/>
          </p:cNvGraphicFramePr>
          <p:nvPr/>
        </p:nvGraphicFramePr>
        <p:xfrm>
          <a:off x="683568" y="3212976"/>
          <a:ext cx="4680519" cy="2952328"/>
        </p:xfrm>
        <a:graphic>
          <a:graphicData uri="http://schemas.openxmlformats.org/drawingml/2006/table">
            <a:tbl>
              <a:tblPr/>
              <a:tblGrid>
                <a:gridCol w="4680519"/>
              </a:tblGrid>
              <a:tr h="2952328">
                <a:tc>
                  <a:txBody>
                    <a:bodyPr/>
                    <a:lstStyle/>
                    <a:p>
                      <a:pPr algn="just">
                        <a:spcAft>
                          <a:spcPts val="0"/>
                        </a:spcAft>
                      </a:pPr>
                      <a:r>
                        <a:rPr lang="tr-TR" sz="1800" i="1" dirty="0">
                          <a:latin typeface="Times New Roman"/>
                          <a:ea typeface="Times New Roman"/>
                        </a:rPr>
                        <a:t>Örnek: Dışarıda bir kedi gören annesi ile kız çocuğunun diyalogunu inceleyelim:</a:t>
                      </a:r>
                      <a:endParaRPr lang="tr-TR" sz="1800" dirty="0">
                        <a:latin typeface="Times New Roman"/>
                        <a:ea typeface="Times New Roman"/>
                      </a:endParaRPr>
                    </a:p>
                    <a:p>
                      <a:pPr algn="just">
                        <a:spcAft>
                          <a:spcPts val="0"/>
                        </a:spcAft>
                      </a:pPr>
                      <a:r>
                        <a:rPr lang="tr-TR" sz="1800" i="1" dirty="0">
                          <a:latin typeface="Times New Roman"/>
                          <a:ea typeface="Times New Roman"/>
                        </a:rPr>
                        <a:t>Anne: Kızım bak burada bir “kedicik” var.</a:t>
                      </a:r>
                      <a:endParaRPr lang="tr-TR" sz="1800" dirty="0">
                        <a:latin typeface="Times New Roman"/>
                        <a:ea typeface="Times New Roman"/>
                      </a:endParaRPr>
                    </a:p>
                    <a:p>
                      <a:pPr algn="just">
                        <a:spcAft>
                          <a:spcPts val="0"/>
                        </a:spcAft>
                      </a:pPr>
                      <a:r>
                        <a:rPr lang="tr-TR" sz="1800" i="1" dirty="0">
                          <a:latin typeface="Times New Roman"/>
                          <a:ea typeface="Times New Roman"/>
                        </a:rPr>
                        <a:t>Çocuk: Tatlı “</a:t>
                      </a:r>
                      <a:r>
                        <a:rPr lang="tr-TR" sz="1800" i="1" dirty="0" err="1">
                          <a:latin typeface="Times New Roman"/>
                          <a:ea typeface="Times New Roman"/>
                        </a:rPr>
                        <a:t>dedicik</a:t>
                      </a:r>
                      <a:r>
                        <a:rPr lang="tr-TR" sz="1800" i="1" dirty="0">
                          <a:latin typeface="Times New Roman"/>
                          <a:ea typeface="Times New Roman"/>
                        </a:rPr>
                        <a:t>” nerde?</a:t>
                      </a:r>
                      <a:endParaRPr lang="tr-TR" sz="1800" dirty="0">
                        <a:latin typeface="Times New Roman"/>
                        <a:ea typeface="Times New Roman"/>
                      </a:endParaRPr>
                    </a:p>
                    <a:p>
                      <a:pPr algn="just">
                        <a:spcAft>
                          <a:spcPts val="0"/>
                        </a:spcAft>
                      </a:pPr>
                      <a:r>
                        <a:rPr lang="tr-TR" sz="1800" i="1" dirty="0">
                          <a:latin typeface="Times New Roman"/>
                          <a:ea typeface="Times New Roman"/>
                        </a:rPr>
                        <a:t>Anne: Kızım bak orda. Ama onun ismi “kedi”</a:t>
                      </a:r>
                      <a:endParaRPr lang="tr-TR" sz="1800" dirty="0">
                        <a:latin typeface="Times New Roman"/>
                        <a:ea typeface="Times New Roman"/>
                      </a:endParaRPr>
                    </a:p>
                    <a:p>
                      <a:pPr algn="just">
                        <a:spcAft>
                          <a:spcPts val="0"/>
                        </a:spcAft>
                      </a:pPr>
                      <a:r>
                        <a:rPr lang="tr-TR" sz="1800" i="1" dirty="0">
                          <a:latin typeface="Times New Roman"/>
                          <a:ea typeface="Times New Roman"/>
                        </a:rPr>
                        <a:t>Çocuk: Anne “dedi”   </a:t>
                      </a:r>
                      <a:endParaRPr lang="tr-TR" sz="1800" dirty="0">
                        <a:latin typeface="Times New Roman"/>
                        <a:ea typeface="Times New Roman"/>
                      </a:endParaRPr>
                    </a:p>
                    <a:p>
                      <a:pPr algn="just">
                        <a:spcAft>
                          <a:spcPts val="0"/>
                        </a:spcAft>
                      </a:pPr>
                      <a:r>
                        <a:rPr lang="tr-TR" sz="1800" i="1" dirty="0">
                          <a:latin typeface="Times New Roman"/>
                          <a:ea typeface="Times New Roman"/>
                        </a:rPr>
                        <a:t>Anne: Kızım, dedi değil kedi. Bak şöyle: “</a:t>
                      </a:r>
                      <a:r>
                        <a:rPr lang="tr-TR" sz="1800" i="1" dirty="0" err="1">
                          <a:latin typeface="Times New Roman"/>
                          <a:ea typeface="Times New Roman"/>
                        </a:rPr>
                        <a:t>keeediii</a:t>
                      </a:r>
                      <a:r>
                        <a:rPr lang="tr-TR" sz="1800" i="1" dirty="0">
                          <a:latin typeface="Times New Roman"/>
                          <a:ea typeface="Times New Roman"/>
                        </a:rPr>
                        <a:t>”</a:t>
                      </a:r>
                      <a:endParaRPr lang="tr-TR" sz="1800" dirty="0">
                        <a:latin typeface="Times New Roman"/>
                        <a:ea typeface="Times New Roman"/>
                      </a:endParaRPr>
                    </a:p>
                    <a:p>
                      <a:pPr algn="just">
                        <a:spcAft>
                          <a:spcPts val="0"/>
                        </a:spcAft>
                      </a:pPr>
                      <a:r>
                        <a:rPr lang="tr-TR" sz="1800" i="1" dirty="0">
                          <a:latin typeface="Times New Roman"/>
                          <a:ea typeface="Times New Roman"/>
                        </a:rPr>
                        <a:t>Çocuk : “</a:t>
                      </a:r>
                      <a:r>
                        <a:rPr lang="tr-TR" sz="1800" i="1" dirty="0" err="1">
                          <a:latin typeface="Times New Roman"/>
                          <a:ea typeface="Times New Roman"/>
                        </a:rPr>
                        <a:t>Keeediii</a:t>
                      </a:r>
                      <a:r>
                        <a:rPr lang="tr-TR" sz="1800" i="1" dirty="0">
                          <a:latin typeface="Times New Roman"/>
                          <a:ea typeface="Times New Roman"/>
                        </a:rPr>
                        <a:t>”, “</a:t>
                      </a:r>
                      <a:r>
                        <a:rPr lang="tr-TR" sz="1800" i="1" dirty="0" err="1">
                          <a:latin typeface="Times New Roman"/>
                          <a:ea typeface="Times New Roman"/>
                        </a:rPr>
                        <a:t>kediii</a:t>
                      </a:r>
                      <a:r>
                        <a:rPr lang="tr-TR" sz="1800" i="1" dirty="0">
                          <a:latin typeface="Times New Roman"/>
                          <a:ea typeface="Times New Roman"/>
                        </a:rPr>
                        <a:t>”</a:t>
                      </a:r>
                      <a:endParaRPr lang="tr-TR" sz="1800" dirty="0">
                        <a:latin typeface="Times New Roman"/>
                        <a:ea typeface="Times New Roman"/>
                      </a:endParaRPr>
                    </a:p>
                    <a:p>
                      <a:pPr algn="just">
                        <a:spcAft>
                          <a:spcPts val="0"/>
                        </a:spcAft>
                      </a:pPr>
                      <a:r>
                        <a:rPr lang="tr-TR" sz="1800" i="1" dirty="0">
                          <a:latin typeface="Times New Roman"/>
                          <a:ea typeface="Times New Roman"/>
                        </a:rPr>
                        <a:t>Anne: Aferin tatlı kızıma benim.</a:t>
                      </a:r>
                      <a:endParaRPr lang="tr-TR" sz="1800" dirty="0">
                        <a:latin typeface="Times New Roman"/>
                        <a:ea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pic>
        <p:nvPicPr>
          <p:cNvPr id="105474" name="Picture 2" descr="http://ab.immib.org.tr/web/images/ua2013.jpg">
            <a:hlinkClick r:id="rId2"/>
          </p:cNvPr>
          <p:cNvPicPr>
            <a:picLocks noChangeAspect="1" noChangeArrowheads="1"/>
          </p:cNvPicPr>
          <p:nvPr/>
        </p:nvPicPr>
        <p:blipFill>
          <a:blip r:embed="rId3" cstate="print"/>
          <a:srcRect/>
          <a:stretch>
            <a:fillRect/>
          </a:stretch>
        </p:blipFill>
        <p:spPr bwMode="auto">
          <a:xfrm>
            <a:off x="5436096" y="3212976"/>
            <a:ext cx="3240360" cy="3024336"/>
          </a:xfrm>
          <a:prstGeom prst="rect">
            <a:avLst/>
          </a:prstGeom>
          <a:noFill/>
        </p:spPr>
      </p:pic>
    </p:spTree>
  </p:cSld>
  <p:clrMapOvr>
    <a:masterClrMapping/>
  </p:clrMapOvr>
  <p:transition>
    <p:plus/>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67544" y="1700808"/>
            <a:ext cx="5410944" cy="2595744"/>
          </a:xfrm>
        </p:spPr>
        <p:txBody>
          <a:bodyPr>
            <a:noAutofit/>
          </a:bodyPr>
          <a:lstStyle/>
          <a:p>
            <a:pPr algn="just"/>
            <a:r>
              <a:rPr lang="tr-TR" sz="2000" b="1" dirty="0" smtClean="0"/>
              <a:t>Bilişsel Kuram</a:t>
            </a:r>
            <a:r>
              <a:rPr lang="tr-TR" sz="2000" dirty="0" smtClean="0"/>
              <a:t>: Dilin dış dünyaya ilişkin bilişsel izlenimler yoluyla geliştiğini, bu nedenle bilişsel gelişimin bir sonucu olduğunu bilişsel kuramlar vurgulamaktadır.</a:t>
            </a:r>
            <a:r>
              <a:rPr lang="tr-TR" sz="2000" baseline="30000" dirty="0" smtClean="0"/>
              <a:t> 151</a:t>
            </a:r>
            <a:r>
              <a:rPr lang="tr-TR" sz="2000" dirty="0" smtClean="0"/>
              <a:t> Bilişsel kuramlara göre dilin, zeka, bellek, algılama, hatırlama gibi süreçleriyle ilişkisi bulunmakta ve bu süreçlere paralel olarak gelişmektedir. </a:t>
            </a:r>
            <a:r>
              <a:rPr lang="tr-TR" sz="2000" dirty="0" err="1" smtClean="0"/>
              <a:t>Piaget’e</a:t>
            </a:r>
            <a:r>
              <a:rPr lang="tr-TR" sz="2000" dirty="0" smtClean="0"/>
              <a:t> göre, çocuklar önce uyarıcılarla ilgili bilişsel bir şema oluştururlar. Daha sonra oluşturdukları şemaları dilsel olarak sembolleştirirler.</a:t>
            </a:r>
            <a:r>
              <a:rPr lang="tr-TR" sz="2000" baseline="30000" dirty="0" smtClean="0"/>
              <a:t>151</a:t>
            </a:r>
            <a:r>
              <a:rPr lang="tr-TR" sz="2000" dirty="0" smtClean="0"/>
              <a:t> </a:t>
            </a:r>
            <a:endParaRPr lang="tr-TR" sz="2000" dirty="0"/>
          </a:p>
        </p:txBody>
      </p:sp>
      <p:sp>
        <p:nvSpPr>
          <p:cNvPr id="3" name="2 Başlık"/>
          <p:cNvSpPr>
            <a:spLocks noGrp="1"/>
          </p:cNvSpPr>
          <p:nvPr>
            <p:ph type="title"/>
          </p:nvPr>
        </p:nvSpPr>
        <p:spPr/>
        <p:txBody>
          <a:bodyPr/>
          <a:lstStyle/>
          <a:p>
            <a:endParaRPr lang="tr-TR"/>
          </a:p>
        </p:txBody>
      </p:sp>
      <p:sp>
        <p:nvSpPr>
          <p:cNvPr id="1026" name="AutoShape 2" descr="data:image/jpeg;base64,/9j/4AAQSkZJRgABAQAAAQABAAD/2wCEAAkGBhQSEBUUEhQVFRUVFxUUFxgUFRgXFRgWFxgYGBgXFBgXHCYeFx4jHBcXHy8gJCcpLCwsFR4xNTAqNSYrLCkBCQoKDgwOGg8PGiwlHyQpKiwsLCwtLCwsLCksLSwsLCwsLCwsLCwpLCwsKiwsKSwsKSwsLCwsLCwsLCwpLCwsLP/AABEIAMUA/wMBIgACEQEDEQH/xAAcAAABBQEBAQAAAAAAAAAAAAAAAQIDBAUGBwj/xABHEAABAwICBgYFCAgFBQEAAAABAAIRAyESMQQFQVFhcQYTIoGRoTJicrHwFSNCUqLB0eEHFDOCkrLi8RYkU3PCNGN0o7ND/8QAGwEAAgMBAQEAAAAAAAAAAAAAAAECAwQFBgf/xAA1EQACAQIEAwYEBgEFAAAAAAAAAQIDEQQSITFBUbETFDJhgfAFInGhQlKRwdHhMyMkQ2Lx/9oADAMBAAIRAxEAPwDva1OkGPdUA7TnXsXGd3HkqB14wWp0gABYkCfAfiqetasvG4AgfxGfNUlbCimryMk6zTtE1aevCGkFoJmQYAjZcARkruja9a6MQDbHF5ZLnUKcqMGRjXmjQdrl+MkREyBAix28/vVnT9bMcRgbMiHTPCIg/ELJdT7IM5zPC/4JGOggp9nHdC7SWzL/AMrvaCA0NM7Jm2wyTIS6Lr17SZ7UmTOeUQN2SzUoT7ONthdpLmamma+e49g4QPPmoW66q7XE2I3Z8lQQhUoJWsDqzbvcus1tUEw83jO+7LYEx+s6hIOMy3L4296rITyR5Ec8uZo0tfVG7jzn8dqi0rW1R5uYGcDJU0ApKnFO9hupJq1yyNZPxhxcZEDuyVyrr6o6AwQSdgknKInbmslPpVS1wc0wRkh04vgNVJLiXauuasAYiCCZyG6ARGyD4pjdbVBivd2cWvvCqZ93xdImqceQnUlzLA1hUzxHZmbWyskGnPh3aIm/E3ynZ+ShxZTst96anlXIWZ8yenpj2iA5w4SUDTHj6Ttt5M3sfcoEpdlwTyoWZ8yUaW8GcTp3yditt11VAHam22Cc9vgs+ErWqLhF7oanJbMt09b1R9Mxne/v2Kahr2oHSTIzIj3blnEWRby80nTg+BJVJriaPy/Um+WdvdyTNI1w90Q4i2y17fHes9KhUoLgHazfEu/LFS3aMDlPekfrSqbYiInhmZzVNuYTqr5cTGZTyRvsLPLmXKmtHYYxF2UEiCDG/atHVWkiq3AcxvE24f2WAVNomkGm7E3Me42/BQnSTjoThValqP1ifnCPqkjzk+ZKqqzrMfPVPaKrKyHhRXPxME4Dx+9NQpESxVHZHOLejbbzKiczLakc+feklRSG2hEqEikIEpySJSUAIhCEACUpEIAEoSIQA5zyfyEJqEIAWEiEIAEqRKgAKc8iBEzF+cmI7oTEqALNSg1tJrp7ZcQRuEf28VXaJKe95LeAPvH5BRKKRJskc3Phl5JrRO23kklCYgSIQmIEIQgRZ1kPnqntH3qsrGnn51/tu95VdRj4USl4mCEqRSEKkQlQAruSaFJScBmJ93eo0gHkD+52psfEpEJgKEEIKRAAhKCjCdyAETmhNQgBQEpCahAD2RN7jnCaQkQgAQlQgAT30YDTIOKTAMkRv3KNKxsmBmkwQ4MvBtvm2/gnNw7Z4eefkUr6ZAM98jwM/GaiCW49iV+DZOfHK6Y0ibzCbZCdguPa0TcwL34cExK0nZ5JMKAEQlhBCYifWP7ap7bveq6saf8Atantu95VdRjshy3YISgKvpemYDhaMdTIjNrTuMXc71RltM2UalWNNXkW0aE60ssFcncYBJsBmTYDmTYKo/WjBlLvZBjxMDzWrq/oTVrEP0hxYNgIBd3N9Gn7+C6fQuiuj08qYcd9TtHwNh3BYZYqpLwq31OisHQp/wCSV3yjt+pwLNZPkYaRORuZMcgCpC7SDlo7v4ahts+juXp7WACAABwsPJCh2lX832JZcOtFT+55Y/SazfToPHiP5mpGa3ZtDm8xI8RK9VlVdK1XSqenTY7iWifEX81JVqq439CDpYeX4Wvo79Tz+lWa4S0g8jKkaLhbGtOgDDLtHcWO2Akx3OFx3yuZfWq0H4K7TI2x2hxtZw4jzV0cWtpq3QqlgG1movN5bP8AT+DRqthxAyBTCU1jwQCDINxCVbEc5ghCExAhCEACUFIkc4AEkwBck5DmhjXkKm1KwaJcQBxMLMZrGrXqdVojC531oFhvvZo4ldTqv9HjYLtLearjm0WaMvp+m7LgOCpnVy+/2/mxfClf3+//AKczW6QUm2ku5D8YT6Otqr7U6FQyc4dHiGx/Zd+7RtH0Rk06VNpLmsYGtAc97rNaHZmTt2CTsWgdLHWCnMvwF5E5NBAk8ybeydyzus37X8PqXqjFe37+x5w/T9IdTc92ivbBbIwvBIysCJJmDlvKz3dJGtMPpvbzN/AgL15Nq0g4Q4Bw3OAI8Coqtbn79Bukny9+p5bQ11Rf9PCfXEedx5q+BkdhyIuDyORXTay6DaJWF6Qpn61LsHwHZPeFyen9CdK0Ql+ivNVmZbHaj1mXD+6/BXxrX4/rp99uhTKjbh+mv99SzSbfMDMyd4BIUlGiarw1u0HPvzWZqvWzK/YjBV+qZwuO6mSbH1TnsOxaGjVcLha8j43hW3ve25VazV9hlQQYQWWlNKXEpkCbT/2r/bd7yq6s6y/bVPaKj0aiXva0fSIHic0ov5UxyXzNEOmVjTY0Nnravoxm1k4Zb6zjIG4AnMgrqejPRdujtD3gGqR3M9VvHefuzyejFAaRplSsR2KcYBu+jT8GNnmu1XIcu1k5v0O9Jd3pqjHe15fV8AVDWWuadH0iJ3ExHPM9wBPBJr/TzR0d72+lEN4E7e4AnuXmfVufLnEkkkkuOdiSSSoVKmXRFuEwirJyk9Dp6/T0z2W27m+/F93JJ/jl+E9gThmTsvAmM7ncFyppGJPd7/cU+nUgOGZcIt7QM8bNjvWftJczrdzo20iaz+lmkvaQauEjtdhrQSMiJjZn4rd1F0hqOqBlcthwZBsDLsjxk2PMZQZ4miyXAb7W471cfTqENqOxBjxha4ghoIFo2C9xG48URnLcKuGptZUkvQ9ThZ+vNSM0mnhdAcJwO2tP4HaFa0JjxTaKhDngDERkTvCnWy11qedUnCV4vVHklN7qLy1wgAkPG4ixI+/eO5aik6b6Lh0qR9NrXd4lp/lCpauqSyPqmO43b945NCswdVqTpP0LvieHjOnHEwW+5ZQhC6h58EIQgY4N4jbmcgLkncALrndN046U5tCk30qgDdhdNgXeJPAd83ukOl4KMAwahw/utgu8SWjxUv6MNCD9Lc8//nTJHtOIaD4FyhLROT4dSyK1UVx6HoHR/o/T0SiGUxLjBe/a9287huGzxWohErmNtu7OikkrI4rp1r/qqtJlNofUDS8ggw0Y2PBEGZ+aI5ON1F0K6QU6uk1C6etqtpgucR2nNxEgCeyJdDRuYBnnd6QdEhpOkda2o9j+wyw7JZk/K/oudt2RF5XB6Zor9C0t4JBwOAkQ2WmHiIuwwRlkcsgttOMJwyrexkm5Rnmex7SAhcGz9I+EYSASLYnsc11rEuawuGLgIB2Qs3WX6RK8wwlsZksYwdzXB57y6+4KhYebLnWgj05Z+g6xe+tVpmk5opkDGXAtcSAQG/ukHhIXN9Gelml6VTdgpUHOYQC51R1P0gYcWBpkWORGWQXUap0E0qcPdje4l9R8Rie7OBsAADQNzQoShkupbkoyzWaOf6ZdC26Q01aLQK4vawqRsd6249x3jntT6yOkUiXT11GMe97ZhtQ+sD2XcwdpXpq4DXuhDRtaU6wtSr2qQLdvsVJjeSx3NytpT4Pht/BXUhx5+7kBSKXSaWF7mnNpI8LKNbkYWWdZj56p7RTdDdhxu+pSquHMMIHmQna0/bVPaKjp/sq/+y/+Zqom7Um/I0Uleul/2/c2P0fMihUP/cjwa38SupXKfo+qfNVRueD4tj/iurXLp+FHYxv+eRn680Q1KLmjPDUI54HAeZXmOj1yDO8Rx8c168vKtY6IGaU+mMhVLRyLreRVVZbM3fDZ3UoMjr6S4tph0EMbAGViSdl910wtlwgBskACSYyMz3i60+i1FtXSQyq0Oa5r7GYBAkERllFlX6R6MKek1GMGFoLYAmwwt3qm2mY6Smu07Pja/luO1Xojqmk06VQmC7tSTJaLkGb3hdb0h0rrKbtGp03mo4taPmyGAAg4sREYQAQuU1LX/wA9ScfpPH2x/UvTVfSV00c3GzyVItrZXX1G0xAAzgR4JyQpHvgSTAFyTkOa0HHOE6f1J0hg3Ux5ucsXVbu04b2z3gj7i5T6/wBOFbSHPzBsOQsOeU96r6vMVBlcO/kcfwWanL/WT8zv1af+ycH+X+zRQnOSL0B4oROaReRNrXiD96ahAHO9Kqk1WDY1jfFxL/cR4Le/RVUivWbtNNpH7rr/AMwXM9I3/wCZqDdgHgxg+5TdEtb/AKtpdOo49mcD/YcIJ7rO/dUZRzUrL3xLIyy1L++R7WkhAdOXkllco6QkLyfp9oLhrBwbLjVDXBoEmcIbEbciV6yuW1rq5p1rornD0qdbkSxpgc4dPcr6Essr+TKa0c0beZ5U2kTJhxjOBMZzfuWjq/U7qnWEAvbSZ2sJsJy5iQbBehdBNWCkNKaYLuvdTdxa1oIBG7tu8VnaP0ffo+laUyg8BjtHe6HSS2QerA5OxX3cbrW6920jMqOibF/RhoOHr6gMtdgYIylpeTfhI8V3axuh2jNZoNAN+kwVDxc/tEnxjuC2ViqyzTbNdNWikC4n9KDj1VACJNQi5gejIngu2hcB+leoMGjt3uqO8AwfenQV6iFW0gyXWrpqYrdtlN8g27TGkkbxMqkpXfstH/8AHofyqJb4eFGCfiZPp7pqvPrO95Ro4ltUb6NXybi/4pNM/aP9t3vKk1YJqtH1pZ/G0t+9Qkr02vInCWWqpeYnQTTcGkOYcqjbe0248i5d8vHqFVzHNc0w5pBB3EL0fUXSenpDQCQyptaTEneycxwzHmuLRmrZWeo+I4duXax24m0set0T0d1U1S1xcXYz2zBdM3HPYtlIVe0nucuFSUPC7FTRNT0aTi6nTY1xtIF4Owbu5UdadFKNep1ji8OMA4SADFhMg3i3cma16X0aMhp6x+5hsPadkO6SuQ1h0s0iqfT6tv1afZ8XekfFVTnBaG7D4fETedNrzZ21Hoxo1N4eKcObES5xAIyMExNlqYhvC8ec4nMk87+9Iq1WS2Rrl8OlPxVL+n9nrWl6ypUxL6jG83Ce4Zlcd0h6XmoCyjIYbFxF3AgiwOQ8+S5YBCjKq3oW0fh9Om8zd2aGpa4ZVDzFrCcriLnZn71Hqp01HTngkfxNxe8eJVaiYcDuIJ5A+SSnVwvDheDcb2mzh4ecIpTyzTfBlmMoupSmo7tdDec4W4cUwnakncZBgg7wbg9496F6JeR4VjsV5yTUJZAkuMNAJcdzRmfjbCG7K4lduxznSsDrWfWNMYv4nYZ/dw90LFBVjWOmmrVc82k2G4CwHcAB3KuCp001HUdRpy0O46IdPupYKWkyWCzHi7mD6rmi5aNhAkZX2egaHrajVE06tN49VwJ7xMjvXg0oKpnhoyd1oWwxEoqz1PoPGN48VS0rVbatalVLj8yXOaBvcC0kkHdFuHFeEp1OoWmWkg7wSD4hVrCW2l9ifeb7o9v1VqnqqleoXS6s4PdEwCARYZAQRvNrk2ha2pWudWdJxVmdW4z9GIgRGyeWIry/VPTzSqBAL+tZtbV7VuD/AEh4kcF3+o+nmjaQAC7qqn1KhABPqvyPkeCpqUqkdS2FSEtDc0LRG0qbKbcmNDRAiwEKdAQAsxeC8n/SXrIVNMwA2osDT7R7Tve0dy7LpT02paMwtpubUrZBoMhp31CMo+rmeGa8nIdUqCSXPqOuTckvOZ4klbcNTaedmTETTWVHfaUzCKTfq0KDf/W0/eoFc1ufn6kZB2Ecm9n7lTWiHhRnn4mWNYD518fWd71FRq4XBw+iQ7wMqTTW/OP9t3vKhhEdkEt2ZutqGDSKrRkHujkTLfIhVFp6+ZLqdT67A0+3T7B+z1Z71mLzlSOWbie+wtTtaMZeRZpazqtENq1ANwe4DwlMrabUf6b3u9pzj7yoShQuy7LG97AngEZbQZ5JadbDMAGQW9oSRO0bJjbxStouwl0HADcxaTxQDZFCFI9t9gtOfx4JaBhwzFwZHpd10DvoMbTJBOwZ7N9r7bGyQt5FS1oAEEk3ndOwi6hQCdxWhD2wd/JWKNVoEfSDheTBG23x6RUNQXJGUmL/AAUCT1Luq60jq9okt5Zub73D97gr1SJ7MgcTPO6xdEeetZhPaxNI7jJnhGfCVsuiTGU25bF2cDUcoWfA8j8Xowp1s0fxav6iLF6TawwjqW5mHVPe1nucf3dy3qEY24vRxNnlInyXD6wpv61/WWficXTvJk/it2jkkzkq6TaKyE5wE2nO222zmnFoi07M4G/ITdXFY0ssDvySKWrWLsIM9luEDhc+8lRNQAiIU1cDY0jvkKMnhCLgNSvYRY2OUHNTiniYSGixzy2ZXN9nmohWcG4ZttHOPwCLgTaPrOrTEU6tRg9Wo5o8AYT6+uK7xD61Vw3OqPI8CVHWrBwbIhwJxFoABb2cJAEAH0t0yElegMRwYnNG0iDxkbM1HTkPUgWt0U0fHptAHIPDzypy8+TVkkLpuhejx11Y/RZ1Tfbq2Pgxr/FKo/lZKHiNqo7FLjmTPjc/HFMSpFERf1vo2CqSYOIlw4X2qmynKta3PzruBcPtH8VTBUIXyonO2Zjquj9ZSLAO1OOnxe0QWj2mmOYasGLTstyvdbgcqet9Hyqj6ZLXjYKmcjcHiTG9rt4XOxtH/kXqd74Pi8r7CXHYzyEiChcs9OOpi9hJ2K5pms3Ob1bTDJki13Zk22TkMrBVA6Ji0iM/EJs7uCdyDim7sW5+N2aUEkjOch4/3UtOoACN47weHiQmGMQva0mMuQ4ecJBcjduSwIzvuj71Y017DUIYYZisSIsdsZ2vZVne7z4oGndEtSqJbgybvAknETJHKLcEwvxPl0GXAkRYybiAmKfQWtLxiN5GEbCdx4z4qUFmkkU15KnTcmm9PU1G0GtJDQBssAPclRKcCI2zu2Ze9elslseAvfcan0aYc9gc1ru00doB1ieKYpAcJBGwyO7fCUkmrMItp3RwdeqXOJ4k8pKYtHXlCkyoQwuxBxxjNoO5piTBkHlmVnhotJ2bBO+2fLxVkHdCktRzWWFxe0bRG02gePgm5Te+VryOYMKydNZgLRSZJEYzOIXmWwQBntByVU7wpITCTG2NiRLs2Z9/9kgCYgDk4uuY2oAEEzBtbeNt/jPgnMIkTkc4zz8kAT6LWbhe1wu7CMRJsAR8XUWl1AXkgRN9pPfN5KkoPZgvEg23kYTOyNvl4w13SZJJPHMZf27lFbknsMDdkXyjbPBd3o+h9RRZQ+k2X1P910SP3QA3mHLI6KavDQdIcLh2CkNmMXdU44ZEcSNy2JVTeaXkupPwxtxfQCkSpFIgXNbums/n9wVNXtcNiq7i4mfeO5UVCn4UTqeJgpRQ6xrmZl7TA9dvaZHe0CfWKjKWnUwuDhm0g+BlE45otBCbhJSXAxabfQJENdcEjMbe5T13j0gIkggWJAznKIJ4JNL7GkVARjDKj2w4m7QThE5+jCrucDNo3Xy4cV5t6aHv4PPFS8hpKEJXN4g8pskXCJZSAoSAcRJtYcfxTUIQAK5qtjcTj9IC3BuTo3G47u+aZKtatB6wbgHT3sd98K+g7VI/UxY+KlhppvgaSEIXojwYIQhAHPdKi3Gy3bwy48D6E7zAJncWrDWn0kB/WXztDCOWBsLMUqdsug53vqPFMROIZkRedl++fIpiURG3h+fkgKZEeylMdpo5za8Xt38kdSYk2yIkG7SSMXKRHemOPx/ZTMrNBBwSAQSCQZgk54dxAiPwS1GRObuM9x4b/iyROfUkyY2bABa2QtsRSq4SDnBBIORgzBG0fimIA23KPPZ5HzVn9XDzVLdnaAAJkOe1rQLW9IZ8lH+tw5xAADiZAAAgmYGeHuWz0N04it1MNLKzmY5zDaZxmO4FVVJOMXJFlOKlJJnQ1NH6trKQypNDObs3nveXeAUadUq4pMXJJJ5mT70xRirKwSd3ckptmYBJibZ2vIta2fJMShxGRITUyJe1t+1cbRidab7LlUlY1kfnqntO96rKMF8qJTfzMEIQpkTN1v8A9TU49W7xpMJVVW9cf9Q/lR/+NNVF5qp439T32D/wQ+gIQhVmoEIQgBHGBKlZq2oWhwc0SJwkZTskKGoyRG+B4mFvLoYOhGpdyOD8WxdSjKMabtxMgatq7SwcblaGh6IKYN5JzceGQG4cPyU6F0aeGp03dI4NbHV6yyzloCEIWgxAhCEAVdY6tbWAxWcLBwzjOCNomfFY7ujDps5vn+C6JChk5NosVR2s0mc7V6NlrHHECQJgA7M78uCxF3y4SsyHOG4keBUoXUrXCTzRvYYhCFeVAhCEAC3Ohzf81O6nWP8A6nrDW50OP+ZP+1X/APk9U1/A/TqW0fH+vQ6FCEIKx7ahkQTIy28AnCC6YMGPR3gXjvv3qJWKVUWtlPMz8eSiyaF1j+2qe073qsrGsHTVed7iVEykTMbBJ5fBRHwoJayY1roMjMJCnBhT9GpYntByJE8Bm49wlO6WpFJvQytc/wDUVOBa3+FjW/8AFU1Y0rE99SoWm7nOdbKXTB3ZgKJ1BwMFpByuNsx7wvMyd22fQqMVCnGPJIYhO6sxOzKePwD4JqiXAhCIQA6mO0Pab7wtpYkLX0eriaD489q6vw+a1ieb+OUn8lRbbEiEsJQxdQ82NQlhKWfHdKAGoS4UuGyAGoQhAgXEaY6ajzve7+YrrtZaZ1VNztuTfaOX49y41tQgEbDE91881KK4gNQglCsECEJ72jYZsNkXi47jZIBi2uiDv82wfWbWb3mk+Fiq/qvSBRr06uKcFRrog9pocJ5SJzUJq8WiUHaSZ1wQptIohjy2bAkSN02IveRB71Cop3BqwJzZ2Z+aRSUSAQSJF9k70mCNSpqKSTjF/U/qQ3UhAjrBBuexu70IVWZmjIhaWpcJnEDu7Np8b8lX0/VxpUKjw4EnCz0YgOJxRfaAR3lCFVWbyMtopKaa4M5+i7DM3OYNrXG+ZMAjvlOrPkECADeIE4pmZABytCELl5UdnvFTe5DVpl26d8bN0Ax/ZR/qp+sPD80ISyIaxdZfi6B+qnePD80fqp+sPD80IRkiHfK35ugHRT9YeH5rT1FoBe9zcUCMXo8QN/HyQhW0UozTRRiMRUqU3GTuvQ2v8P8Ar/Y/qT6eoomXyDbIi+w+lsSIXVzM4+RDfkA/6n2f6ko1Cf8AU+z/AFIQjMwyRE+QT/qfZ/qS/IR/1Ps+7tIQjMwyIQ6g9cfwf1I/w/8A9z7H9SEIzMMkTmuk+qDjazHZoxejmXEjfuHvWL8g+v8AZ/NCFgniasZNJ9DdDDU3FNoPkH1/s/mj5B9f7P5oQod7rfm6E+60uXUPkH1/s/mlOorenf2funl4IQjvdb83QO60uXUVuo4+n9nLz+IQNR73z+7+DkIR3qrz6B3Wly6nc6r1cX6PSdjAOFzPRJhrHdnN2xsNvuUn+H/X+x/UhC3UptxTMVSEczQ6nqMie2Lgj0N/7yT5DMR1lvZ2/wASEKzMyvIj/9k="/>
          <p:cNvSpPr>
            <a:spLocks noChangeAspect="1" noChangeArrowheads="1"/>
          </p:cNvSpPr>
          <p:nvPr/>
        </p:nvSpPr>
        <p:spPr bwMode="auto">
          <a:xfrm>
            <a:off x="155575" y="-898525"/>
            <a:ext cx="2428875" cy="1876425"/>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27" name="Picture 3" descr="C:\Users\mehmet\Desktop\İçerik.jpg"/>
          <p:cNvPicPr>
            <a:picLocks noChangeAspect="1" noChangeArrowheads="1"/>
          </p:cNvPicPr>
          <p:nvPr/>
        </p:nvPicPr>
        <p:blipFill>
          <a:blip r:embed="rId2" cstate="print"/>
          <a:srcRect/>
          <a:stretch>
            <a:fillRect/>
          </a:stretch>
        </p:blipFill>
        <p:spPr bwMode="auto">
          <a:xfrm>
            <a:off x="6012160" y="2564904"/>
            <a:ext cx="2428875" cy="2232248"/>
          </a:xfrm>
          <a:prstGeom prst="rect">
            <a:avLst/>
          </a:prstGeom>
          <a:noFill/>
        </p:spPr>
      </p:pic>
    </p:spTree>
  </p:cSld>
  <p:clrMapOvr>
    <a:masterClrMapping/>
  </p:clrMapOvr>
  <p:transition>
    <p:comb/>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851920" y="1481329"/>
            <a:ext cx="4834880" cy="2595744"/>
          </a:xfrm>
        </p:spPr>
        <p:txBody>
          <a:bodyPr>
            <a:noAutofit/>
          </a:bodyPr>
          <a:lstStyle/>
          <a:p>
            <a:pPr algn="just"/>
            <a:r>
              <a:rPr lang="tr-TR" sz="2000" b="1" dirty="0" smtClean="0"/>
              <a:t>Etkileşim Kuramı:</a:t>
            </a:r>
            <a:r>
              <a:rPr lang="tr-TR" sz="2000" dirty="0" smtClean="0"/>
              <a:t> Dil gelişiminde önemli bir yeri olan bu kuramın temsilcisi </a:t>
            </a:r>
            <a:r>
              <a:rPr lang="tr-TR" sz="2000" dirty="0" err="1" smtClean="0"/>
              <a:t>Hill’dir</a:t>
            </a:r>
            <a:r>
              <a:rPr lang="tr-TR" sz="2000" dirty="0" smtClean="0"/>
              <a:t>. Etkileşim kuramı, biyolojik olgunlaşma, çevresel etki ve yaşantıların dil gelişiminde eşit ölçüde önemli olduğunu belirtmektedir.</a:t>
            </a:r>
            <a:r>
              <a:rPr lang="tr-TR" sz="2000" baseline="30000" dirty="0" smtClean="0"/>
              <a:t>152</a:t>
            </a:r>
            <a:r>
              <a:rPr lang="tr-TR" sz="2000" dirty="0" smtClean="0"/>
              <a:t> Fakat, çocuğun dil öğrenme kapasitesini harekete geçiren, büyümekte olduğu çevresel ortamlardaki dilsel etkinlikler dil öğrenmedeki önemli bir etkendir.</a:t>
            </a:r>
            <a:r>
              <a:rPr lang="tr-TR" sz="2000" baseline="30000" dirty="0" smtClean="0"/>
              <a:t>153</a:t>
            </a:r>
            <a:r>
              <a:rPr lang="tr-TR" sz="2000" dirty="0" smtClean="0"/>
              <a:t>  Özellikle anne-babayla etkileşim dilin öğrenilmesinde önemlidir.</a:t>
            </a:r>
            <a:endParaRPr lang="tr-TR" sz="2000" dirty="0"/>
          </a:p>
        </p:txBody>
      </p:sp>
      <p:sp>
        <p:nvSpPr>
          <p:cNvPr id="3" name="2 Başlık"/>
          <p:cNvSpPr>
            <a:spLocks noGrp="1"/>
          </p:cNvSpPr>
          <p:nvPr>
            <p:ph type="title"/>
          </p:nvPr>
        </p:nvSpPr>
        <p:spPr/>
        <p:txBody>
          <a:bodyPr/>
          <a:lstStyle/>
          <a:p>
            <a:endParaRPr lang="tr-TR"/>
          </a:p>
        </p:txBody>
      </p:sp>
      <p:sp>
        <p:nvSpPr>
          <p:cNvPr id="91138" name="AutoShape 2" descr="https://encrypted-tbn3.gstatic.com/images?q=tbn:ANd9GcS5Vfncyx3i3K4tauxawhN7FB_sKj7KL_UZbmLC_Z2aOvXrvq3J"/>
          <p:cNvSpPr>
            <a:spLocks noChangeAspect="1" noChangeArrowheads="1"/>
          </p:cNvSpPr>
          <p:nvPr/>
        </p:nvSpPr>
        <p:spPr bwMode="auto">
          <a:xfrm>
            <a:off x="155575" y="-898525"/>
            <a:ext cx="2438400" cy="1876425"/>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91139" name="Picture 3" descr="C:\Users\mehmet\Desktop\images.jpg"/>
          <p:cNvPicPr>
            <a:picLocks noChangeAspect="1" noChangeArrowheads="1"/>
          </p:cNvPicPr>
          <p:nvPr/>
        </p:nvPicPr>
        <p:blipFill>
          <a:blip r:embed="rId2" cstate="print"/>
          <a:srcRect/>
          <a:stretch>
            <a:fillRect/>
          </a:stretch>
        </p:blipFill>
        <p:spPr bwMode="auto">
          <a:xfrm>
            <a:off x="611560" y="1556792"/>
            <a:ext cx="3312368" cy="4104456"/>
          </a:xfrm>
          <a:prstGeom prst="rect">
            <a:avLst/>
          </a:prstGeom>
          <a:noFill/>
        </p:spPr>
      </p:pic>
    </p:spTree>
  </p:cSld>
  <p:clrMapOvr>
    <a:masterClrMapping/>
  </p:clrMapOvr>
  <p:transition>
    <p:comb/>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51520" y="1196752"/>
            <a:ext cx="6923112" cy="2235704"/>
          </a:xfrm>
        </p:spPr>
        <p:txBody>
          <a:bodyPr>
            <a:noAutofit/>
          </a:bodyPr>
          <a:lstStyle/>
          <a:p>
            <a:pPr algn="just"/>
            <a:r>
              <a:rPr lang="tr-TR" sz="2000" b="1" i="1" dirty="0" err="1" smtClean="0"/>
              <a:t>Psikolinguistik</a:t>
            </a:r>
            <a:r>
              <a:rPr lang="tr-TR" sz="2000" b="1" i="1" dirty="0" smtClean="0"/>
              <a:t> Kuram (Doğuştancı Kuram, Biyolojik Alt Yapılı Kuram): </a:t>
            </a:r>
            <a:r>
              <a:rPr lang="tr-TR" sz="2000" dirty="0" err="1" smtClean="0"/>
              <a:t>Lennenberg</a:t>
            </a:r>
            <a:r>
              <a:rPr lang="tr-TR" sz="2000" dirty="0" smtClean="0"/>
              <a:t>, </a:t>
            </a:r>
            <a:r>
              <a:rPr lang="tr-TR" sz="2000" dirty="0" err="1" smtClean="0"/>
              <a:t>Mc</a:t>
            </a:r>
            <a:r>
              <a:rPr lang="tr-TR" sz="2000" dirty="0" smtClean="0"/>
              <a:t> </a:t>
            </a:r>
            <a:r>
              <a:rPr lang="tr-TR" sz="2000" dirty="0" err="1" smtClean="0"/>
              <a:t>Neill</a:t>
            </a:r>
            <a:r>
              <a:rPr lang="tr-TR" sz="2000" dirty="0" smtClean="0"/>
              <a:t> gibi isimler bu kuramın temsilcidir. Fakat </a:t>
            </a:r>
            <a:r>
              <a:rPr lang="tr-TR" sz="2000" dirty="0" err="1" smtClean="0"/>
              <a:t>Naom</a:t>
            </a:r>
            <a:r>
              <a:rPr lang="tr-TR" sz="2000" dirty="0" smtClean="0"/>
              <a:t> </a:t>
            </a:r>
            <a:r>
              <a:rPr lang="tr-TR" sz="2000" dirty="0" err="1" smtClean="0"/>
              <a:t>Chomsky</a:t>
            </a:r>
            <a:r>
              <a:rPr lang="tr-TR" sz="2000" dirty="0" smtClean="0"/>
              <a:t> bu kuramla </a:t>
            </a:r>
            <a:r>
              <a:rPr lang="tr-TR" sz="2000" dirty="0" err="1" smtClean="0"/>
              <a:t>özdeşmiştir</a:t>
            </a:r>
            <a:r>
              <a:rPr lang="tr-TR" sz="2000" dirty="0" smtClean="0"/>
              <a:t>.</a:t>
            </a:r>
            <a:r>
              <a:rPr lang="tr-TR" sz="2000" b="1" i="1" dirty="0" smtClean="0"/>
              <a:t>                                                                                     </a:t>
            </a:r>
            <a:r>
              <a:rPr lang="tr-TR" sz="2000" dirty="0" err="1" smtClean="0"/>
              <a:t>Psikolinguistik</a:t>
            </a:r>
            <a:r>
              <a:rPr lang="tr-TR" sz="2000" dirty="0" smtClean="0"/>
              <a:t> kurama göre bireyler dil öğrenme mekanizmasıyla, biyolojik alt yapısıyla ve kapasitesiyle dünyaya gelirler. Daha sonra mekanizma olgunlaştıkça öğrenme potansiyeli açığa çıkmaya başlar. Var olan potansiyel çevreyle etkileşime girer. Etkileşim sonrasında, çevrede konuşulan dili ve özelliklerini birey kazanmaya başlar. Bu açıklamalar, </a:t>
            </a:r>
            <a:r>
              <a:rPr lang="tr-TR" sz="2000" dirty="0" err="1" smtClean="0"/>
              <a:t>Chomsky’nin</a:t>
            </a:r>
            <a:r>
              <a:rPr lang="tr-TR" sz="2000" dirty="0" smtClean="0"/>
              <a:t> kuramı bağlamındaki temel anlayışıdır. Bu anlayışta var olan biyolojik donamımı ve sonrasını açıklamak gerekmektedir. </a:t>
            </a:r>
            <a:endParaRPr lang="tr-TR" sz="2000" dirty="0"/>
          </a:p>
        </p:txBody>
      </p:sp>
      <p:sp>
        <p:nvSpPr>
          <p:cNvPr id="3" name="2 Başlık"/>
          <p:cNvSpPr>
            <a:spLocks noGrp="1"/>
          </p:cNvSpPr>
          <p:nvPr>
            <p:ph type="title"/>
          </p:nvPr>
        </p:nvSpPr>
        <p:spPr/>
        <p:txBody>
          <a:bodyPr/>
          <a:lstStyle/>
          <a:p>
            <a:endParaRPr lang="tr-TR"/>
          </a:p>
        </p:txBody>
      </p:sp>
      <p:pic>
        <p:nvPicPr>
          <p:cNvPr id="92162" name="irc_mi" descr="http://upload.wikimedia.org/wikipedia/commons/thumb/6/6e/Chomsky.jpg/230px-Chomsky.jpg"/>
          <p:cNvPicPr>
            <a:picLocks noChangeAspect="1" noChangeArrowheads="1"/>
          </p:cNvPicPr>
          <p:nvPr/>
        </p:nvPicPr>
        <p:blipFill>
          <a:blip r:embed="rId2" r:link="rId3" cstate="print"/>
          <a:srcRect/>
          <a:stretch>
            <a:fillRect/>
          </a:stretch>
        </p:blipFill>
        <p:spPr bwMode="auto">
          <a:xfrm>
            <a:off x="7092280" y="1268760"/>
            <a:ext cx="1800200" cy="1656184"/>
          </a:xfrm>
          <a:prstGeom prst="rect">
            <a:avLst/>
          </a:prstGeom>
          <a:noFill/>
          <a:ln w="9525">
            <a:noFill/>
            <a:miter lim="800000"/>
            <a:headEnd/>
            <a:tailEnd/>
          </a:ln>
        </p:spPr>
      </p:pic>
    </p:spTree>
  </p:cSld>
  <p:clrMapOvr>
    <a:masterClrMapping/>
  </p:clrMapOvr>
  <p:transition>
    <p:blinds/>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275856" y="1484784"/>
            <a:ext cx="5328592" cy="3531848"/>
          </a:xfrm>
        </p:spPr>
        <p:txBody>
          <a:bodyPr>
            <a:noAutofit/>
          </a:bodyPr>
          <a:lstStyle/>
          <a:p>
            <a:pPr algn="just"/>
            <a:r>
              <a:rPr lang="tr-TR" sz="1800" dirty="0" smtClean="0"/>
              <a:t>Beyinde, dil için kullanılan bazı bölgeler bulunmaktadır. Bu bölgeler, </a:t>
            </a:r>
            <a:r>
              <a:rPr lang="tr-TR" sz="1800" b="1" dirty="0" err="1" smtClean="0"/>
              <a:t>broca</a:t>
            </a:r>
            <a:r>
              <a:rPr lang="tr-TR" sz="1800" b="1" dirty="0" smtClean="0"/>
              <a:t> ve </a:t>
            </a:r>
            <a:r>
              <a:rPr lang="tr-TR" sz="1800" b="1" dirty="0" err="1" smtClean="0"/>
              <a:t>wernick</a:t>
            </a:r>
            <a:r>
              <a:rPr lang="tr-TR" sz="1800" b="1" dirty="0" smtClean="0"/>
              <a:t> </a:t>
            </a:r>
            <a:r>
              <a:rPr lang="tr-TR" sz="1800" dirty="0" smtClean="0"/>
              <a:t>alanlarıdır. Beynin sol </a:t>
            </a:r>
            <a:r>
              <a:rPr lang="tr-TR" sz="1800" dirty="0" err="1" smtClean="0"/>
              <a:t>frontal</a:t>
            </a:r>
            <a:r>
              <a:rPr lang="tr-TR" sz="1800" dirty="0" smtClean="0"/>
              <a:t> bölgesinde </a:t>
            </a:r>
            <a:r>
              <a:rPr lang="tr-TR" sz="1800" dirty="0" err="1" smtClean="0"/>
              <a:t>broca</a:t>
            </a:r>
            <a:r>
              <a:rPr lang="tr-TR" sz="1800" dirty="0" smtClean="0"/>
              <a:t> alanı bulunmakta ve bu alan  sözcük çıkarmayla ilgili görevleri bulunmaktadır. Sol yarıkürede aynı zamanda dili anlamayla ilgili </a:t>
            </a:r>
            <a:r>
              <a:rPr lang="tr-TR" sz="1800" dirty="0" err="1" smtClean="0"/>
              <a:t>wernicke</a:t>
            </a:r>
            <a:r>
              <a:rPr lang="tr-TR" sz="1800" dirty="0" smtClean="0"/>
              <a:t> alanı bulunmaktadır.  Belirtilen alanlar, dil merkezleri olarak da bilinmekte ve burada oluşan bir hasarda, dil kayıpları, </a:t>
            </a:r>
            <a:r>
              <a:rPr lang="tr-TR" sz="1800" b="1" dirty="0" smtClean="0"/>
              <a:t>afazi (söz yitimi)</a:t>
            </a:r>
            <a:r>
              <a:rPr lang="tr-TR" sz="1800" dirty="0" smtClean="0"/>
              <a:t> gibi dil engelleri oluşmaktadır. </a:t>
            </a:r>
            <a:r>
              <a:rPr lang="tr-TR" sz="1800" dirty="0" err="1" smtClean="0"/>
              <a:t>Broca</a:t>
            </a:r>
            <a:r>
              <a:rPr lang="tr-TR" sz="1800" dirty="0" smtClean="0"/>
              <a:t> alanında hasar oluşan bireyler, sözcükleri doğru bir şekilde söylemekte zorluk yaşarlar; </a:t>
            </a:r>
            <a:r>
              <a:rPr lang="tr-TR" sz="1800" dirty="0" err="1" smtClean="0"/>
              <a:t>wernicke</a:t>
            </a:r>
            <a:r>
              <a:rPr lang="tr-TR" sz="1800" dirty="0" smtClean="0"/>
              <a:t> alanında zorluk yaşayan bireylerin ise, anlamaları zayıftır ve akıcı fakat anlaşılmaz konuşurlar. </a:t>
            </a:r>
            <a:endParaRPr lang="tr-TR" sz="1800" dirty="0"/>
          </a:p>
        </p:txBody>
      </p:sp>
      <p:sp>
        <p:nvSpPr>
          <p:cNvPr id="3" name="2 Başlık"/>
          <p:cNvSpPr>
            <a:spLocks noGrp="1"/>
          </p:cNvSpPr>
          <p:nvPr>
            <p:ph type="title"/>
          </p:nvPr>
        </p:nvSpPr>
        <p:spPr/>
        <p:txBody>
          <a:bodyPr/>
          <a:lstStyle/>
          <a:p>
            <a:endParaRPr lang="tr-TR"/>
          </a:p>
        </p:txBody>
      </p:sp>
      <p:pic>
        <p:nvPicPr>
          <p:cNvPr id="93186" name="Resim 5" descr="C:\Users\mehmet\Desktop\Aphasia(1).jpg"/>
          <p:cNvPicPr>
            <a:picLocks noChangeAspect="1" noChangeArrowheads="1"/>
          </p:cNvPicPr>
          <p:nvPr/>
        </p:nvPicPr>
        <p:blipFill>
          <a:blip r:embed="rId2" cstate="print"/>
          <a:srcRect/>
          <a:stretch>
            <a:fillRect/>
          </a:stretch>
        </p:blipFill>
        <p:spPr bwMode="auto">
          <a:xfrm>
            <a:off x="611560" y="1628800"/>
            <a:ext cx="2808312" cy="4248472"/>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67544" y="1844824"/>
            <a:ext cx="8136904" cy="1803656"/>
          </a:xfrm>
        </p:spPr>
        <p:txBody>
          <a:bodyPr>
            <a:noAutofit/>
          </a:bodyPr>
          <a:lstStyle/>
          <a:p>
            <a:pPr algn="just"/>
            <a:r>
              <a:rPr lang="tr-TR" sz="2000" dirty="0" smtClean="0"/>
              <a:t>Özümseme;</a:t>
            </a:r>
            <a:r>
              <a:rPr lang="tr-TR" sz="2000" b="1" dirty="0" smtClean="0"/>
              <a:t> </a:t>
            </a:r>
            <a:r>
              <a:rPr lang="tr-TR" sz="2000" dirty="0" smtClean="0"/>
              <a:t>yeni gelen bilginin ya da uyarıcıların, eski şemaya yerleştirilmesi, eski şemayı değiştirmemesidir. </a:t>
            </a:r>
            <a:r>
              <a:rPr lang="tr-TR" sz="2000" dirty="0" err="1" smtClean="0"/>
              <a:t>Uyumsama</a:t>
            </a:r>
            <a:r>
              <a:rPr lang="tr-TR" sz="2000" dirty="0" smtClean="0"/>
              <a:t> ise; yeni gelen bilginin yada uyarıcıların eski şemaya uymaması durumunda, eski şemada değişiklik yapma ya da yeni bilgiye uygun yeni şema oluşturma, olarak tanımlanabilir.</a:t>
            </a:r>
            <a:endParaRPr lang="tr-TR" sz="2000" dirty="0"/>
          </a:p>
        </p:txBody>
      </p:sp>
      <p:sp>
        <p:nvSpPr>
          <p:cNvPr id="3" name="2 Başlık"/>
          <p:cNvSpPr>
            <a:spLocks noGrp="1"/>
          </p:cNvSpPr>
          <p:nvPr>
            <p:ph type="title"/>
          </p:nvPr>
        </p:nvSpPr>
        <p:spPr/>
        <p:txBody>
          <a:bodyPr/>
          <a:lstStyle/>
          <a:p>
            <a:pPr algn="ctr"/>
            <a:r>
              <a:rPr lang="tr-TR" dirty="0" smtClean="0"/>
              <a:t>Özümseme ve </a:t>
            </a:r>
            <a:r>
              <a:rPr lang="tr-TR" dirty="0" err="1" smtClean="0"/>
              <a:t>Uyumsama</a:t>
            </a:r>
            <a:endParaRPr lang="tr-TR" dirty="0"/>
          </a:p>
        </p:txBody>
      </p:sp>
      <p:pic>
        <p:nvPicPr>
          <p:cNvPr id="18434" name="Resim 6" descr="C:\Users\mehmet\Desktop\piaget\zorse_03.jpg"/>
          <p:cNvPicPr>
            <a:picLocks noChangeAspect="1" noChangeArrowheads="1"/>
          </p:cNvPicPr>
          <p:nvPr/>
        </p:nvPicPr>
        <p:blipFill>
          <a:blip r:embed="rId2" cstate="print"/>
          <a:srcRect/>
          <a:stretch>
            <a:fillRect/>
          </a:stretch>
        </p:blipFill>
        <p:spPr bwMode="auto">
          <a:xfrm>
            <a:off x="5940152" y="4077072"/>
            <a:ext cx="2448272" cy="1800200"/>
          </a:xfrm>
          <a:prstGeom prst="rect">
            <a:avLst/>
          </a:prstGeom>
          <a:noFill/>
          <a:ln w="9525">
            <a:noFill/>
            <a:miter lim="800000"/>
            <a:headEnd/>
            <a:tailEnd/>
          </a:ln>
        </p:spPr>
      </p:pic>
      <p:sp>
        <p:nvSpPr>
          <p:cNvPr id="5" name="1 İçerik Yer Tutucusu"/>
          <p:cNvSpPr txBox="1">
            <a:spLocks/>
          </p:cNvSpPr>
          <p:nvPr/>
        </p:nvSpPr>
        <p:spPr>
          <a:xfrm>
            <a:off x="683568" y="4221088"/>
            <a:ext cx="4618856" cy="1803656"/>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tr-TR" b="0" i="1" u="none" strike="noStrike" kern="1200" cap="none" spc="0" normalizeH="0" baseline="0" noProof="0" dirty="0" smtClean="0">
                <a:ln>
                  <a:noFill/>
                </a:ln>
                <a:solidFill>
                  <a:schemeClr val="tx1"/>
                </a:solidFill>
                <a:effectLst/>
                <a:uLnTx/>
                <a:uFillTx/>
                <a:latin typeface="+mn-lt"/>
                <a:ea typeface="+mn-ea"/>
                <a:cs typeface="+mn-cs"/>
              </a:rPr>
              <a:t>Özümleme ve </a:t>
            </a:r>
            <a:r>
              <a:rPr kumimoji="0" lang="tr-TR" b="0" i="1" u="none" strike="noStrike" kern="1200" cap="none" spc="0" normalizeH="0" baseline="0" noProof="0" dirty="0" err="1" smtClean="0">
                <a:ln>
                  <a:noFill/>
                </a:ln>
                <a:solidFill>
                  <a:schemeClr val="tx1"/>
                </a:solidFill>
                <a:effectLst/>
                <a:uLnTx/>
                <a:uFillTx/>
                <a:latin typeface="+mn-lt"/>
                <a:ea typeface="+mn-ea"/>
                <a:cs typeface="+mn-cs"/>
              </a:rPr>
              <a:t>uyumsama</a:t>
            </a:r>
            <a:r>
              <a:rPr kumimoji="0" lang="tr-TR" b="0" i="1" u="none" strike="noStrike" kern="1200" cap="none" spc="0" normalizeH="0" baseline="0" noProof="0" dirty="0" smtClean="0">
                <a:ln>
                  <a:noFill/>
                </a:ln>
                <a:solidFill>
                  <a:schemeClr val="tx1"/>
                </a:solidFill>
                <a:effectLst/>
                <a:uLnTx/>
                <a:uFillTx/>
                <a:latin typeface="+mn-lt"/>
                <a:ea typeface="+mn-ea"/>
                <a:cs typeface="+mn-cs"/>
              </a:rPr>
              <a:t> süreçlerinden hangisini yaşıyorsunuz?</a:t>
            </a:r>
            <a:endParaRPr kumimoji="0" lang="tr-TR"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dissolv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5626968" cy="2595744"/>
          </a:xfrm>
        </p:spPr>
        <p:txBody>
          <a:bodyPr>
            <a:noAutofit/>
          </a:bodyPr>
          <a:lstStyle/>
          <a:p>
            <a:pPr algn="just"/>
            <a:r>
              <a:rPr lang="tr-TR" sz="2000" dirty="0" err="1" smtClean="0"/>
              <a:t>Chomsky</a:t>
            </a:r>
            <a:r>
              <a:rPr lang="tr-TR" sz="2000" dirty="0" smtClean="0"/>
              <a:t> bu donanıma</a:t>
            </a:r>
            <a:r>
              <a:rPr lang="tr-TR" sz="2000" b="1" i="1" dirty="0" smtClean="0"/>
              <a:t> </a:t>
            </a:r>
            <a:r>
              <a:rPr lang="tr-TR" sz="2000" b="1" dirty="0" smtClean="0"/>
              <a:t>“dil kazanım aygıtı (DKA)”</a:t>
            </a:r>
            <a:r>
              <a:rPr lang="tr-TR" sz="2000" b="1" i="1" dirty="0" smtClean="0"/>
              <a:t> </a:t>
            </a:r>
            <a:r>
              <a:rPr lang="tr-TR" sz="2000" dirty="0" smtClean="0"/>
              <a:t>adını vermektedir. Berk’e göre, </a:t>
            </a:r>
            <a:r>
              <a:rPr lang="tr-TR" sz="2000" dirty="0" err="1" smtClean="0"/>
              <a:t>DKA’lar</a:t>
            </a:r>
            <a:r>
              <a:rPr lang="tr-TR" sz="2000" dirty="0" smtClean="0"/>
              <a:t> yeteri kadar kelime bilgisine sahip olduktan sonra, çocukların dil bilgisel olarak tutarlı yeni cümleleri bir araya getirmelerine ve duydukları yeni cümleleri anlamalarına yardım olmaktadır.</a:t>
            </a:r>
            <a:r>
              <a:rPr lang="tr-TR" sz="2000" baseline="30000" dirty="0" smtClean="0"/>
              <a:t>155</a:t>
            </a:r>
            <a:r>
              <a:rPr lang="tr-TR" sz="2000" dirty="0" smtClean="0"/>
              <a:t> </a:t>
            </a:r>
            <a:r>
              <a:rPr lang="tr-TR" sz="2000" dirty="0" err="1" smtClean="0"/>
              <a:t>Chomsky</a:t>
            </a:r>
            <a:r>
              <a:rPr lang="tr-TR" sz="2000" dirty="0" smtClean="0"/>
              <a:t>, </a:t>
            </a:r>
            <a:r>
              <a:rPr lang="tr-TR" sz="2000" dirty="0" err="1" smtClean="0"/>
              <a:t>DKA’lar</a:t>
            </a:r>
            <a:r>
              <a:rPr lang="tr-TR" sz="2000" dirty="0" smtClean="0"/>
              <a:t> içinde evrensel dil bilgisi kuralları bulunmaktadır. Yani bir nevi kurallar ve ses havuzunu içinde barındırmaktadır. Çocuklar yaşantı geçirdiği çevrede, konuşulan sesler ve kurallar </a:t>
            </a:r>
            <a:r>
              <a:rPr lang="tr-TR" sz="2000" dirty="0" err="1" smtClean="0"/>
              <a:t>DKA’da</a:t>
            </a:r>
            <a:r>
              <a:rPr lang="tr-TR" sz="2000" dirty="0" smtClean="0"/>
              <a:t> var olanları açığa çıkararak dil kazanımlarını sağlarlar.</a:t>
            </a:r>
            <a:r>
              <a:rPr lang="tr-TR" sz="2000" baseline="30000" dirty="0" smtClean="0"/>
              <a:t>156</a:t>
            </a:r>
            <a:endParaRPr lang="tr-TR" sz="2000" dirty="0"/>
          </a:p>
        </p:txBody>
      </p:sp>
      <p:sp>
        <p:nvSpPr>
          <p:cNvPr id="3" name="2 Başlık"/>
          <p:cNvSpPr>
            <a:spLocks noGrp="1"/>
          </p:cNvSpPr>
          <p:nvPr>
            <p:ph type="title"/>
          </p:nvPr>
        </p:nvSpPr>
        <p:spPr/>
        <p:txBody>
          <a:bodyPr/>
          <a:lstStyle/>
          <a:p>
            <a:endParaRPr lang="tr-TR" dirty="0"/>
          </a:p>
        </p:txBody>
      </p:sp>
      <p:sp>
        <p:nvSpPr>
          <p:cNvPr id="94210" name="AutoShape 2" descr="https://encrypted-tbn0.gstatic.com/images?q=tbn:ANd9GcQ_O0lKBEElx1u_DtH1gg8c8wWurbQdRa2XoNsxDRWR8nm9MTM"/>
          <p:cNvSpPr>
            <a:spLocks noChangeAspect="1" noChangeArrowheads="1"/>
          </p:cNvSpPr>
          <p:nvPr/>
        </p:nvSpPr>
        <p:spPr bwMode="auto">
          <a:xfrm>
            <a:off x="155575" y="-1951038"/>
            <a:ext cx="6486525" cy="4067176"/>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94213" name="AutoShape 5" descr="http://www.psikolojimedya.com/upload/574064216Broca-Wernicke.gif"/>
          <p:cNvSpPr>
            <a:spLocks noChangeAspect="1" noChangeArrowheads="1"/>
          </p:cNvSpPr>
          <p:nvPr/>
        </p:nvSpPr>
        <p:spPr bwMode="auto">
          <a:xfrm>
            <a:off x="155575" y="-1181100"/>
            <a:ext cx="3800475" cy="2466975"/>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94214" name="Picture 6" descr="C:\Users\mehmet\Desktop\NrLang13.jpg"/>
          <p:cNvPicPr>
            <a:picLocks noChangeAspect="1" noChangeArrowheads="1"/>
          </p:cNvPicPr>
          <p:nvPr/>
        </p:nvPicPr>
        <p:blipFill>
          <a:blip r:embed="rId2" cstate="print"/>
          <a:srcRect/>
          <a:stretch>
            <a:fillRect/>
          </a:stretch>
        </p:blipFill>
        <p:spPr bwMode="auto">
          <a:xfrm>
            <a:off x="6047656" y="1556792"/>
            <a:ext cx="3096344" cy="4457700"/>
          </a:xfrm>
          <a:prstGeom prst="rect">
            <a:avLst/>
          </a:prstGeom>
          <a:noFill/>
        </p:spPr>
      </p:pic>
    </p:spTree>
  </p:cSld>
  <p:clrMapOvr>
    <a:masterClrMapping/>
  </p:clrMapOvr>
  <p:transition>
    <p:blinds/>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23528" y="1196752"/>
            <a:ext cx="8568952" cy="4525963"/>
          </a:xfrm>
        </p:spPr>
        <p:txBody>
          <a:bodyPr>
            <a:noAutofit/>
          </a:bodyPr>
          <a:lstStyle/>
          <a:p>
            <a:pPr algn="just"/>
            <a:r>
              <a:rPr lang="tr-TR" sz="2000" b="1" dirty="0" smtClean="0"/>
              <a:t>Agulama Evresi (0–12 ay)</a:t>
            </a:r>
            <a:r>
              <a:rPr lang="tr-TR" sz="2000" dirty="0" smtClean="0"/>
              <a:t>: Agulama evresi, konuşma öncesi evre olarak da bilinmektedir. Agulama döneminde, doğumdan sonra ilk anlamlı kelimelerin kullanılmaya başlandığı 1 yaş civarına kadarki dönemi kapsamaktadır. Agulama evresinde, bebeklerin çıkardığı sesler gerçek konuşma olarak değerlendirilemezler ve bu evrede çıkartılan sesler evrensel özelliktedir.</a:t>
            </a:r>
            <a:r>
              <a:rPr lang="tr-TR" sz="2000" baseline="30000" dirty="0" smtClean="0"/>
              <a:t> 158</a:t>
            </a:r>
            <a:r>
              <a:rPr lang="tr-TR" sz="2000" dirty="0" smtClean="0"/>
              <a:t> Yani dünyanın her tarafında bebekler bu yaşlarda aynı sesleri çıkartır, sesleri aynı şekilde birleştirirler. Bu evrenin üç alt evresi bulunmaktadır: </a:t>
            </a:r>
          </a:p>
          <a:p>
            <a:pPr lvl="1" algn="just"/>
            <a:r>
              <a:rPr lang="tr-TR" sz="2000" i="1" dirty="0" smtClean="0"/>
              <a:t>Ağlama Evresi (0-2 Ay):</a:t>
            </a:r>
          </a:p>
          <a:p>
            <a:pPr lvl="1" algn="just"/>
            <a:r>
              <a:rPr lang="tr-TR" sz="2000" i="1" dirty="0" smtClean="0"/>
              <a:t>Agulama (Cıvıldama) Evresi (2-5/6 Ay):</a:t>
            </a:r>
            <a:endParaRPr lang="tr-TR" sz="2000" dirty="0" smtClean="0"/>
          </a:p>
          <a:p>
            <a:pPr lvl="1" algn="just"/>
            <a:r>
              <a:rPr lang="tr-TR" sz="2000" i="1" dirty="0" smtClean="0"/>
              <a:t>Heceleme (</a:t>
            </a:r>
            <a:r>
              <a:rPr lang="tr-TR" sz="2000" i="1" dirty="0" err="1" smtClean="0"/>
              <a:t>Babıldama</a:t>
            </a:r>
            <a:r>
              <a:rPr lang="tr-TR" sz="2000" i="1" dirty="0" smtClean="0"/>
              <a:t>) Evresi (6-12 Ay):</a:t>
            </a:r>
            <a:endParaRPr lang="tr-TR" sz="2000" dirty="0" smtClean="0"/>
          </a:p>
          <a:p>
            <a:pPr algn="just"/>
            <a:endParaRPr lang="tr-TR" sz="1800" dirty="0"/>
          </a:p>
        </p:txBody>
      </p:sp>
      <p:sp>
        <p:nvSpPr>
          <p:cNvPr id="3" name="2 Başlık"/>
          <p:cNvSpPr>
            <a:spLocks noGrp="1"/>
          </p:cNvSpPr>
          <p:nvPr>
            <p:ph type="title"/>
          </p:nvPr>
        </p:nvSpPr>
        <p:spPr/>
        <p:txBody>
          <a:bodyPr>
            <a:normAutofit/>
          </a:bodyPr>
          <a:lstStyle/>
          <a:p>
            <a:pPr algn="ctr"/>
            <a:r>
              <a:rPr lang="tr-TR" dirty="0" smtClean="0"/>
              <a:t>Dil Gelişim Evreleri</a:t>
            </a:r>
            <a:endParaRPr lang="tr-TR" dirty="0"/>
          </a:p>
        </p:txBody>
      </p:sp>
    </p:spTree>
  </p:cSld>
  <p:clrMapOvr>
    <a:masterClrMapping/>
  </p:clrMapOvr>
  <p:transition>
    <p:split dir="in"/>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8"/>
            <a:ext cx="5338936" cy="4107912"/>
          </a:xfrm>
        </p:spPr>
        <p:txBody>
          <a:bodyPr>
            <a:noAutofit/>
          </a:bodyPr>
          <a:lstStyle/>
          <a:p>
            <a:pPr algn="just"/>
            <a:r>
              <a:rPr lang="tr-TR" sz="2000" b="1" i="1" dirty="0" smtClean="0"/>
              <a:t>Ağlama Evresi (0-2 Ay):</a:t>
            </a:r>
            <a:r>
              <a:rPr lang="tr-TR" sz="2000" i="1" dirty="0" smtClean="0"/>
              <a:t> </a:t>
            </a:r>
            <a:r>
              <a:rPr lang="tr-TR" sz="2000" dirty="0" smtClean="0"/>
              <a:t> Dil gelişimin ilk evresidir. Bebekler bu evrede ağlama şeklinde sesler çıkartırlar. Bebekler ilk iki hafta düzensiz aralıklarla ağlar ve bu haftadaki ağlamalar daha çok uyku ihtiyacından kaynaklı; daha sonraki ağlamalar, açlık, gaz, gürültü, ışık gibi nedenlerden kaynaklıdır.</a:t>
            </a:r>
            <a:r>
              <a:rPr lang="tr-TR" sz="2000" baseline="30000" dirty="0" smtClean="0"/>
              <a:t>159</a:t>
            </a:r>
            <a:r>
              <a:rPr lang="tr-TR" sz="2000" dirty="0" smtClean="0"/>
              <a:t> Ağlama evresinde 16-17 farklı sesler çıkartılmaya başlanır. Ağlama dönemindeki sesler bilinçsizce olmasına rağmen, daha sonraki zaman ve yıllarda konuşmaya temel teşkil edeceklerdir. </a:t>
            </a:r>
            <a:r>
              <a:rPr lang="tr-TR" sz="2000" i="1" dirty="0" smtClean="0"/>
              <a:t> </a:t>
            </a:r>
            <a:endParaRPr lang="tr-TR" sz="2000" dirty="0" smtClean="0"/>
          </a:p>
          <a:p>
            <a:pPr algn="just"/>
            <a:endParaRPr lang="tr-TR" sz="2000" dirty="0"/>
          </a:p>
        </p:txBody>
      </p:sp>
      <p:sp>
        <p:nvSpPr>
          <p:cNvPr id="3" name="2 Başlık"/>
          <p:cNvSpPr>
            <a:spLocks noGrp="1"/>
          </p:cNvSpPr>
          <p:nvPr>
            <p:ph type="title"/>
          </p:nvPr>
        </p:nvSpPr>
        <p:spPr/>
        <p:txBody>
          <a:bodyPr/>
          <a:lstStyle/>
          <a:p>
            <a:endParaRPr lang="tr-TR"/>
          </a:p>
        </p:txBody>
      </p:sp>
      <p:sp>
        <p:nvSpPr>
          <p:cNvPr id="95234" name="AutoShape 2" descr="http://guzelresimler.info/data/media/64/OK_aglayan-bebek_6.jpg"/>
          <p:cNvSpPr>
            <a:spLocks noChangeAspect="1" noChangeArrowheads="1"/>
          </p:cNvSpPr>
          <p:nvPr/>
        </p:nvSpPr>
        <p:spPr bwMode="auto">
          <a:xfrm>
            <a:off x="155575" y="-1812925"/>
            <a:ext cx="5715000" cy="3790950"/>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95235" name="Picture 3" descr="C:\Users\mehmet\Desktop\OK_aglayan-bebek_6.jpg"/>
          <p:cNvPicPr>
            <a:picLocks noChangeAspect="1" noChangeArrowheads="1"/>
          </p:cNvPicPr>
          <p:nvPr/>
        </p:nvPicPr>
        <p:blipFill>
          <a:blip r:embed="rId2" cstate="print"/>
          <a:srcRect/>
          <a:stretch>
            <a:fillRect/>
          </a:stretch>
        </p:blipFill>
        <p:spPr bwMode="auto">
          <a:xfrm>
            <a:off x="5724128" y="1484784"/>
            <a:ext cx="3096344" cy="4176464"/>
          </a:xfrm>
          <a:prstGeom prst="rect">
            <a:avLst/>
          </a:prstGeom>
          <a:noFill/>
        </p:spPr>
      </p:pic>
    </p:spTree>
  </p:cSld>
  <p:clrMapOvr>
    <a:masterClrMapping/>
  </p:clrMapOvr>
  <p:transition>
    <p:newsflash/>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067944" y="1484784"/>
            <a:ext cx="4701208" cy="4525963"/>
          </a:xfrm>
        </p:spPr>
        <p:txBody>
          <a:bodyPr>
            <a:normAutofit lnSpcReduction="10000"/>
          </a:bodyPr>
          <a:lstStyle/>
          <a:p>
            <a:pPr algn="just"/>
            <a:r>
              <a:rPr lang="tr-TR" sz="2000" b="1" i="1" dirty="0" smtClean="0"/>
              <a:t>Agulama (Cıvıldama) Evresi (2-5/6 Ay):</a:t>
            </a:r>
            <a:r>
              <a:rPr lang="tr-TR" sz="2000" dirty="0" smtClean="0"/>
              <a:t>  Agulama evresi dil gelişiminde ikinci aşamadır. Bu aşamada bebekler, “</a:t>
            </a:r>
            <a:r>
              <a:rPr lang="tr-TR" sz="2000" dirty="0" err="1" smtClean="0"/>
              <a:t>aaaaa</a:t>
            </a:r>
            <a:r>
              <a:rPr lang="tr-TR" sz="2000" dirty="0" smtClean="0"/>
              <a:t>”, “</a:t>
            </a:r>
            <a:r>
              <a:rPr lang="tr-TR" sz="2000" dirty="0" err="1" smtClean="0"/>
              <a:t>uuuuu</a:t>
            </a:r>
            <a:r>
              <a:rPr lang="tr-TR" sz="2000" dirty="0" smtClean="0"/>
              <a:t>” </a:t>
            </a:r>
            <a:r>
              <a:rPr lang="tr-TR" sz="2000" dirty="0" err="1" smtClean="0"/>
              <a:t>gib</a:t>
            </a:r>
            <a:r>
              <a:rPr lang="tr-TR" sz="2000" dirty="0" smtClean="0"/>
              <a:t> bazı ünlü sesleri uzatmaya başlar. Aynı zamanda bebekler evrenin sonuna doğru, “</a:t>
            </a:r>
            <a:r>
              <a:rPr lang="tr-TR" sz="2000" dirty="0" err="1" smtClean="0"/>
              <a:t>baaa</a:t>
            </a:r>
            <a:r>
              <a:rPr lang="tr-TR" sz="2000" dirty="0" smtClean="0"/>
              <a:t>”, “</a:t>
            </a:r>
            <a:r>
              <a:rPr lang="tr-TR" sz="2000" dirty="0" err="1" smtClean="0"/>
              <a:t>guuu</a:t>
            </a:r>
            <a:r>
              <a:rPr lang="tr-TR" sz="2000" dirty="0" smtClean="0"/>
              <a:t>” “</a:t>
            </a:r>
            <a:r>
              <a:rPr lang="tr-TR" sz="2000" dirty="0" err="1" smtClean="0"/>
              <a:t>maa</a:t>
            </a:r>
            <a:r>
              <a:rPr lang="tr-TR" sz="2000" dirty="0" smtClean="0"/>
              <a:t>” gibi ünlü-ünsüz harfleri bir araya getirirler. </a:t>
            </a:r>
            <a:r>
              <a:rPr lang="tr-TR" sz="2000" dirty="0" err="1" smtClean="0"/>
              <a:t>Gander</a:t>
            </a:r>
            <a:r>
              <a:rPr lang="tr-TR" sz="2000" dirty="0" smtClean="0"/>
              <a:t> ve </a:t>
            </a:r>
            <a:r>
              <a:rPr lang="tr-TR" sz="2000" dirty="0" err="1" smtClean="0"/>
              <a:t>Gardiner’e</a:t>
            </a:r>
            <a:r>
              <a:rPr lang="tr-TR" sz="2000" dirty="0" smtClean="0"/>
              <a:t> göre bebekler, ünsüz harfleri ünlü harflere göre daha kolay çıkarmaktadır. Bu yüzden ses birleştirmelerinde, genellikle ünsüz harfler daha önce kullanılır.</a:t>
            </a:r>
            <a:r>
              <a:rPr lang="tr-TR" sz="2000" baseline="30000" dirty="0" smtClean="0"/>
              <a:t> 16</a:t>
            </a:r>
            <a:endParaRPr lang="tr-TR" sz="2000" dirty="0"/>
          </a:p>
        </p:txBody>
      </p:sp>
      <p:sp>
        <p:nvSpPr>
          <p:cNvPr id="3" name="2 Başlık"/>
          <p:cNvSpPr>
            <a:spLocks noGrp="1"/>
          </p:cNvSpPr>
          <p:nvPr>
            <p:ph type="title"/>
          </p:nvPr>
        </p:nvSpPr>
        <p:spPr/>
        <p:txBody>
          <a:bodyPr/>
          <a:lstStyle/>
          <a:p>
            <a:endParaRPr lang="tr-TR"/>
          </a:p>
        </p:txBody>
      </p:sp>
      <p:sp>
        <p:nvSpPr>
          <p:cNvPr id="97282" name="AutoShape 2" descr="http://www.konusmaterapistim.com/dosya/dil-gelisimi.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97283" name="Picture 3" descr="C:\Users\mehmet\Desktop\dil-gelisimi.jpg"/>
          <p:cNvPicPr>
            <a:picLocks noChangeAspect="1" noChangeArrowheads="1"/>
          </p:cNvPicPr>
          <p:nvPr/>
        </p:nvPicPr>
        <p:blipFill>
          <a:blip r:embed="rId2" cstate="print"/>
          <a:srcRect/>
          <a:stretch>
            <a:fillRect/>
          </a:stretch>
        </p:blipFill>
        <p:spPr bwMode="auto">
          <a:xfrm>
            <a:off x="539552" y="1556792"/>
            <a:ext cx="3528392" cy="4392488"/>
          </a:xfrm>
          <a:prstGeom prst="rect">
            <a:avLst/>
          </a:prstGeom>
          <a:noFill/>
        </p:spPr>
      </p:pic>
    </p:spTree>
  </p:cSld>
  <p:clrMapOvr>
    <a:masterClrMapping/>
  </p:clrMapOvr>
  <p:transition>
    <p:checke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8229600" cy="2523736"/>
          </a:xfrm>
        </p:spPr>
        <p:txBody>
          <a:bodyPr>
            <a:normAutofit lnSpcReduction="10000"/>
          </a:bodyPr>
          <a:lstStyle/>
          <a:p>
            <a:pPr algn="just"/>
            <a:r>
              <a:rPr lang="tr-TR" sz="2000" b="1" i="1" dirty="0" smtClean="0"/>
              <a:t>Heceleme (</a:t>
            </a:r>
            <a:r>
              <a:rPr lang="tr-TR" sz="2000" b="1" i="1" dirty="0" err="1" smtClean="0"/>
              <a:t>Babıldama</a:t>
            </a:r>
            <a:r>
              <a:rPr lang="tr-TR" sz="2000" b="1" i="1" dirty="0" smtClean="0"/>
              <a:t>) Evresi (6-12 Ay):</a:t>
            </a:r>
            <a:r>
              <a:rPr lang="tr-TR" sz="2000" dirty="0" smtClean="0"/>
              <a:t> Heceleme evresinde, adı üzerinde bebekler artık heceler kurmaya ve onları ardı ardına kullanmaya başlar. “</a:t>
            </a:r>
            <a:r>
              <a:rPr lang="tr-TR" sz="2000" dirty="0" err="1" smtClean="0"/>
              <a:t>Babababa</a:t>
            </a:r>
            <a:r>
              <a:rPr lang="tr-TR" sz="2000" dirty="0" smtClean="0"/>
              <a:t>”, “dedede”, “mamama” gibi birleştirmeler söz konusudur. Bebeğin çıkardığı sesler tam anlamıyla burada birleştirmektedir. Bebeklerin kurduğu heceler sözlü pratiktir, bir iletişim aracı değildir. Heceleme, sesle ilgili mekanizmayı kontrol altında tutarak, çocuğun konuşmayı öğrenmesine katkılar sağlamaktadır.</a:t>
            </a:r>
            <a:r>
              <a:rPr lang="tr-TR" sz="2000" baseline="30000" dirty="0" smtClean="0"/>
              <a:t> 161</a:t>
            </a:r>
            <a:endParaRPr lang="tr-TR" sz="2000" dirty="0" smtClean="0"/>
          </a:p>
          <a:p>
            <a:pPr algn="just"/>
            <a:endParaRPr lang="tr-TR" sz="2000" dirty="0"/>
          </a:p>
        </p:txBody>
      </p:sp>
      <p:sp>
        <p:nvSpPr>
          <p:cNvPr id="3" name="2 Başlık"/>
          <p:cNvSpPr>
            <a:spLocks noGrp="1"/>
          </p:cNvSpPr>
          <p:nvPr>
            <p:ph type="title"/>
          </p:nvPr>
        </p:nvSpPr>
        <p:spPr/>
        <p:txBody>
          <a:bodyPr/>
          <a:lstStyle/>
          <a:p>
            <a:endParaRPr lang="tr-TR"/>
          </a:p>
        </p:txBody>
      </p:sp>
      <p:pic>
        <p:nvPicPr>
          <p:cNvPr id="98306" name="Picture 2" descr="C:\Users\mehmet\Desktop\images.jpg"/>
          <p:cNvPicPr>
            <a:picLocks noChangeAspect="1" noChangeArrowheads="1"/>
          </p:cNvPicPr>
          <p:nvPr/>
        </p:nvPicPr>
        <p:blipFill>
          <a:blip r:embed="rId2" cstate="print"/>
          <a:srcRect/>
          <a:stretch>
            <a:fillRect/>
          </a:stretch>
        </p:blipFill>
        <p:spPr bwMode="auto">
          <a:xfrm>
            <a:off x="3419872" y="3645025"/>
            <a:ext cx="2847975" cy="1296144"/>
          </a:xfrm>
          <a:prstGeom prst="rect">
            <a:avLst/>
          </a:prstGeom>
          <a:noFill/>
        </p:spPr>
      </p:pic>
      <p:graphicFrame>
        <p:nvGraphicFramePr>
          <p:cNvPr id="5" name="4 Tablo"/>
          <p:cNvGraphicFramePr>
            <a:graphicFrameLocks noGrp="1"/>
          </p:cNvGraphicFramePr>
          <p:nvPr/>
        </p:nvGraphicFramePr>
        <p:xfrm>
          <a:off x="683568" y="5013176"/>
          <a:ext cx="8136904" cy="914400"/>
        </p:xfrm>
        <a:graphic>
          <a:graphicData uri="http://schemas.openxmlformats.org/drawingml/2006/table">
            <a:tbl>
              <a:tblPr/>
              <a:tblGrid>
                <a:gridCol w="8136904"/>
              </a:tblGrid>
              <a:tr h="107950">
                <a:tc>
                  <a:txBody>
                    <a:bodyPr/>
                    <a:lstStyle/>
                    <a:p>
                      <a:pPr algn="just">
                        <a:spcAft>
                          <a:spcPts val="0"/>
                        </a:spcAft>
                      </a:pPr>
                      <a:r>
                        <a:rPr lang="tr-TR" sz="2000" b="1" i="1" dirty="0">
                          <a:latin typeface="Times New Roman"/>
                          <a:ea typeface="Times New Roman"/>
                          <a:cs typeface="Times New Roman"/>
                        </a:rPr>
                        <a:t>Not: Heceleme döneminin sonuna kadar, bebeklerin çıkardığı sesler evrenseldir, olgunlaşma önemli bir değişkendir. Bu gelişim aşaması, kültürle ya da çevreyle ilişkili değildir.  </a:t>
                      </a:r>
                      <a:endParaRPr lang="tr-TR" sz="2000" b="1" dirty="0">
                        <a:latin typeface="Times New Roman"/>
                        <a:ea typeface="Times New Roman"/>
                        <a:cs typeface="Times New Roman"/>
                      </a:endParaRPr>
                    </a:p>
                  </a:txBody>
                  <a:tcPr marL="68580" marR="68580"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bl>
          </a:graphicData>
        </a:graphic>
      </p:graphicFrame>
    </p:spTree>
  </p:cSld>
  <p:clrMapOvr>
    <a:masterClrMapping/>
  </p:clrMapOvr>
  <p:transition>
    <p:checke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8229600" cy="2811767"/>
          </a:xfrm>
        </p:spPr>
        <p:txBody>
          <a:bodyPr>
            <a:normAutofit lnSpcReduction="10000"/>
          </a:bodyPr>
          <a:lstStyle/>
          <a:p>
            <a:pPr algn="just"/>
            <a:r>
              <a:rPr lang="tr-TR" sz="2000" b="1" dirty="0" smtClean="0"/>
              <a:t>Tek Sözcük Evresi (12–18 Ay)</a:t>
            </a:r>
            <a:r>
              <a:rPr lang="tr-TR" sz="2000" dirty="0" smtClean="0"/>
              <a:t>: Tek sözcük döneminde bebekler, çevresiyle ilişkili olarak ilk anlamlı kelimelerini kullanmaya başlar. </a:t>
            </a:r>
            <a:r>
              <a:rPr lang="tr-TR" sz="2000" dirty="0" err="1" smtClean="0"/>
              <a:t>Menyuk</a:t>
            </a:r>
            <a:r>
              <a:rPr lang="tr-TR" sz="2000" dirty="0" smtClean="0"/>
              <a:t>, </a:t>
            </a:r>
            <a:r>
              <a:rPr lang="tr-TR" sz="2000" dirty="0" err="1" smtClean="0"/>
              <a:t>Liebergott</a:t>
            </a:r>
            <a:r>
              <a:rPr lang="tr-TR" sz="2000" dirty="0" smtClean="0"/>
              <a:t> ve </a:t>
            </a:r>
            <a:r>
              <a:rPr lang="tr-TR" sz="2000" dirty="0" err="1" smtClean="0"/>
              <a:t>Schultz’a</a:t>
            </a:r>
            <a:r>
              <a:rPr lang="tr-TR" sz="2000" dirty="0" smtClean="0"/>
              <a:t> (1995) göre, 13 aylık bebekler, 50 civarında kelime bilmekte fakat bunarın tamamını 18 aya yaklaşırken ifade etmeye başlamaktadırlar. Tek sözcük döneminde, bebekler öncelikli olarak, “baba”, “anne”, “kedi”, “top” gibi aşina olduklarını konuşurlar. Bebekler, bu evrede tek kelimeyle çok şey anlatmaya çalışırlar. Bu duruma </a:t>
            </a:r>
            <a:r>
              <a:rPr lang="tr-TR" sz="2000" b="1" dirty="0" err="1" smtClean="0"/>
              <a:t>morgem</a:t>
            </a:r>
            <a:r>
              <a:rPr lang="tr-TR" sz="2000" dirty="0" smtClean="0"/>
              <a:t> denir.   </a:t>
            </a:r>
          </a:p>
          <a:p>
            <a:pPr algn="just"/>
            <a:endParaRPr lang="tr-TR" sz="2000" dirty="0"/>
          </a:p>
        </p:txBody>
      </p:sp>
      <p:sp>
        <p:nvSpPr>
          <p:cNvPr id="3" name="2 Başlık"/>
          <p:cNvSpPr>
            <a:spLocks noGrp="1"/>
          </p:cNvSpPr>
          <p:nvPr>
            <p:ph type="title"/>
          </p:nvPr>
        </p:nvSpPr>
        <p:spPr/>
        <p:txBody>
          <a:bodyPr/>
          <a:lstStyle/>
          <a:p>
            <a:endParaRPr lang="tr-TR"/>
          </a:p>
        </p:txBody>
      </p:sp>
      <p:graphicFrame>
        <p:nvGraphicFramePr>
          <p:cNvPr id="4" name="3 Tablo"/>
          <p:cNvGraphicFramePr>
            <a:graphicFrameLocks noGrp="1"/>
          </p:cNvGraphicFramePr>
          <p:nvPr/>
        </p:nvGraphicFramePr>
        <p:xfrm>
          <a:off x="683568" y="4005064"/>
          <a:ext cx="3912235" cy="1659632"/>
        </p:xfrm>
        <a:graphic>
          <a:graphicData uri="http://schemas.openxmlformats.org/drawingml/2006/table">
            <a:tbl>
              <a:tblPr/>
              <a:tblGrid>
                <a:gridCol w="3912235"/>
              </a:tblGrid>
              <a:tr h="1659632">
                <a:tc>
                  <a:txBody>
                    <a:bodyPr/>
                    <a:lstStyle/>
                    <a:p>
                      <a:pPr marR="179705" algn="just">
                        <a:spcAft>
                          <a:spcPts val="0"/>
                        </a:spcAft>
                      </a:pPr>
                      <a:r>
                        <a:rPr lang="tr-TR" sz="2000" b="1" dirty="0">
                          <a:latin typeface="Times New Roman"/>
                          <a:ea typeface="Times New Roman"/>
                          <a:cs typeface="Times New Roman"/>
                        </a:rPr>
                        <a:t> </a:t>
                      </a:r>
                      <a:r>
                        <a:rPr lang="tr-TR" sz="2000" b="1" i="1" dirty="0">
                          <a:latin typeface="Times New Roman"/>
                          <a:ea typeface="Times New Roman"/>
                          <a:cs typeface="Times New Roman"/>
                        </a:rPr>
                        <a:t>Örnek: Bebek babasına dönüp, “su” diyorsa, çocuk “su istiyorum”, “altıma kaçırdım”, “yağmur yağıyor” gibi çok şeyden söylemek istemiş olabilir.    </a:t>
                      </a:r>
                      <a:endParaRPr lang="tr-TR" sz="2000" b="1" dirty="0">
                        <a:latin typeface="Times New Roman"/>
                        <a:ea typeface="Times New Roman"/>
                        <a:cs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pic>
        <p:nvPicPr>
          <p:cNvPr id="99329" name="Picture 1" descr="bebegimin-dunyasi-2"/>
          <p:cNvPicPr>
            <a:picLocks noChangeAspect="1" noChangeArrowheads="1"/>
          </p:cNvPicPr>
          <p:nvPr/>
        </p:nvPicPr>
        <p:blipFill>
          <a:blip r:embed="rId2" cstate="print"/>
          <a:srcRect/>
          <a:stretch>
            <a:fillRect/>
          </a:stretch>
        </p:blipFill>
        <p:spPr bwMode="auto">
          <a:xfrm>
            <a:off x="4644008" y="4005064"/>
            <a:ext cx="4248472" cy="2852936"/>
          </a:xfrm>
          <a:prstGeom prst="rect">
            <a:avLst/>
          </a:prstGeom>
          <a:noFill/>
          <a:ln w="9525">
            <a:noFill/>
            <a:miter lim="800000"/>
            <a:headEnd/>
            <a:tailEnd/>
          </a:ln>
        </p:spPr>
      </p:pic>
    </p:spTree>
  </p:cSld>
  <p:clrMapOvr>
    <a:masterClrMapping/>
  </p:clrMapOvr>
  <p:transition>
    <p:blinds/>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67544" y="1340769"/>
            <a:ext cx="8229600" cy="2880320"/>
          </a:xfrm>
        </p:spPr>
        <p:txBody>
          <a:bodyPr>
            <a:normAutofit/>
          </a:bodyPr>
          <a:lstStyle/>
          <a:p>
            <a:pPr algn="just"/>
            <a:r>
              <a:rPr lang="tr-TR" sz="2000" dirty="0" smtClean="0"/>
              <a:t>Bu evrenin sonunda, çocuklar 50 civarında kelime kullanırlar. Bebekler ilk sözcüğünü ortalama olarak 13 aylıkken kullanırken; kelime dağarcığının birden artması olarak bilinen </a:t>
            </a:r>
            <a:r>
              <a:rPr lang="tr-TR" sz="2000" b="1" dirty="0" smtClean="0"/>
              <a:t>sözcük patlaması</a:t>
            </a:r>
            <a:r>
              <a:rPr lang="tr-TR" sz="2000" dirty="0" smtClean="0"/>
              <a:t> genellikle 17, 18 ay civarında görülmektedir.</a:t>
            </a:r>
            <a:r>
              <a:rPr lang="tr-TR" sz="2000" baseline="30000" dirty="0" smtClean="0"/>
              <a:t> 163</a:t>
            </a:r>
            <a:r>
              <a:rPr lang="tr-TR" sz="2000" dirty="0" smtClean="0"/>
              <a:t> Tek sözcük döneminde aynı zamanda, </a:t>
            </a:r>
            <a:r>
              <a:rPr lang="tr-TR" sz="2000" b="1" dirty="0" smtClean="0"/>
              <a:t>anlam genişletmesi</a:t>
            </a:r>
            <a:r>
              <a:rPr lang="tr-TR" sz="2000" dirty="0" smtClean="0"/>
              <a:t> ya da </a:t>
            </a:r>
            <a:r>
              <a:rPr lang="tr-TR" sz="2000" b="1" dirty="0" smtClean="0"/>
              <a:t>anlam daraltması</a:t>
            </a:r>
            <a:r>
              <a:rPr lang="tr-TR" sz="2000" dirty="0" smtClean="0"/>
              <a:t> görülmeye başlanır. Kavramı anlamına uygun olmayan uyarıcılar için kullanılması genişletme; anlamı geniş olan kavramı sınırlı kullanma genellememe daraltma olarak bilinir. </a:t>
            </a:r>
          </a:p>
          <a:p>
            <a:pPr algn="just"/>
            <a:endParaRPr lang="tr-TR" sz="2000" dirty="0"/>
          </a:p>
        </p:txBody>
      </p:sp>
      <p:sp>
        <p:nvSpPr>
          <p:cNvPr id="3" name="2 Başlık"/>
          <p:cNvSpPr>
            <a:spLocks noGrp="1"/>
          </p:cNvSpPr>
          <p:nvPr>
            <p:ph type="title"/>
          </p:nvPr>
        </p:nvSpPr>
        <p:spPr/>
        <p:txBody>
          <a:bodyPr/>
          <a:lstStyle/>
          <a:p>
            <a:endParaRPr lang="tr-TR"/>
          </a:p>
        </p:txBody>
      </p:sp>
      <p:graphicFrame>
        <p:nvGraphicFramePr>
          <p:cNvPr id="4" name="3 Tablo"/>
          <p:cNvGraphicFramePr>
            <a:graphicFrameLocks noGrp="1"/>
          </p:cNvGraphicFramePr>
          <p:nvPr/>
        </p:nvGraphicFramePr>
        <p:xfrm>
          <a:off x="899592" y="4365104"/>
          <a:ext cx="7704856" cy="1219200"/>
        </p:xfrm>
        <a:graphic>
          <a:graphicData uri="http://schemas.openxmlformats.org/drawingml/2006/table">
            <a:tbl>
              <a:tblPr/>
              <a:tblGrid>
                <a:gridCol w="7704856"/>
              </a:tblGrid>
              <a:tr h="326390">
                <a:tc>
                  <a:txBody>
                    <a:bodyPr/>
                    <a:lstStyle/>
                    <a:p>
                      <a:pPr marR="179705" algn="just">
                        <a:spcAft>
                          <a:spcPts val="0"/>
                        </a:spcAft>
                      </a:pPr>
                      <a:r>
                        <a:rPr lang="tr-TR" sz="2000" i="1" dirty="0">
                          <a:latin typeface="Times New Roman"/>
                          <a:ea typeface="Times New Roman"/>
                          <a:cs typeface="Times New Roman"/>
                        </a:rPr>
                        <a:t>Örnek 1: Çocuğun “kedi” kelimesini, “köpek”, “koyun” gibi hayvanların yerine kullanması anlam genişlemesidir.</a:t>
                      </a:r>
                      <a:endParaRPr lang="tr-TR" sz="2000" dirty="0">
                        <a:latin typeface="Times New Roman"/>
                        <a:ea typeface="Times New Roman"/>
                        <a:cs typeface="Times New Roman"/>
                      </a:endParaRPr>
                    </a:p>
                    <a:p>
                      <a:pPr marR="179705" algn="just">
                        <a:spcAft>
                          <a:spcPts val="0"/>
                        </a:spcAft>
                      </a:pPr>
                      <a:r>
                        <a:rPr lang="tr-TR" sz="2000" i="1" dirty="0">
                          <a:latin typeface="Times New Roman"/>
                          <a:ea typeface="Times New Roman"/>
                          <a:cs typeface="Times New Roman"/>
                        </a:rPr>
                        <a:t>Örnek 2: Çocuğun, kendinden küçük kardeşine “bebek” demesi fakat, komşusunun yeni doğan bebeğine bebek dememesi anlam daralmasıdır.    </a:t>
                      </a:r>
                      <a:endParaRPr lang="tr-TR" sz="2000" dirty="0">
                        <a:latin typeface="Times New Roman"/>
                        <a:ea typeface="Times New Roman"/>
                        <a:cs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spTree>
  </p:cSld>
  <p:clrMapOvr>
    <a:masterClrMapping/>
  </p:clrMapOvr>
  <p:transition>
    <p:plus/>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8229600" cy="2523735"/>
          </a:xfrm>
        </p:spPr>
        <p:txBody>
          <a:bodyPr>
            <a:normAutofit lnSpcReduction="10000"/>
          </a:bodyPr>
          <a:lstStyle/>
          <a:p>
            <a:pPr algn="just"/>
            <a:r>
              <a:rPr lang="tr-TR" sz="2000" b="1" dirty="0" err="1" smtClean="0"/>
              <a:t>Telgrafik</a:t>
            </a:r>
            <a:r>
              <a:rPr lang="tr-TR" sz="2000" b="1" dirty="0" smtClean="0"/>
              <a:t> (İki Kelime) Konuşma Evresi (18–24 Ay)</a:t>
            </a:r>
            <a:r>
              <a:rPr lang="tr-TR" sz="2000" dirty="0" smtClean="0"/>
              <a:t>: </a:t>
            </a:r>
            <a:r>
              <a:rPr lang="tr-TR" sz="2000" dirty="0" err="1" smtClean="0"/>
              <a:t>Telgrafik</a:t>
            </a:r>
            <a:r>
              <a:rPr lang="tr-TR" sz="2000" dirty="0" smtClean="0"/>
              <a:t> dönemde çocuklar iki kelimeyi bir araya getirerek kullanırlar. Kullanılan kelimeler, isim ve fiil şeklinde bazen de sıfat olurlar. Çocuklar bu evrede yaklaşık olarak 200 civarında kelime kullanırlar. Çocukların cümle kullanımlarında belli bir gramer kuralı bulunmaz. Fakat kullanımlarda </a:t>
            </a:r>
            <a:r>
              <a:rPr lang="tr-TR" sz="2000" b="1" dirty="0" smtClean="0"/>
              <a:t>“tanımlama, yer belirtme, tekrarlama, olumsuzlama, sahiplik, soru sorma”</a:t>
            </a:r>
            <a:r>
              <a:rPr lang="tr-TR" sz="2000" dirty="0" smtClean="0"/>
              <a:t> gibi anlam çeşitliği bulunmaktadır.</a:t>
            </a:r>
            <a:r>
              <a:rPr lang="tr-TR" sz="2000" baseline="30000" dirty="0" smtClean="0"/>
              <a:t> 166</a:t>
            </a:r>
            <a:endParaRPr lang="tr-TR" sz="2000" dirty="0" smtClean="0"/>
          </a:p>
          <a:p>
            <a:pPr algn="just"/>
            <a:endParaRPr lang="tr-TR" sz="2000" dirty="0"/>
          </a:p>
        </p:txBody>
      </p:sp>
      <p:sp>
        <p:nvSpPr>
          <p:cNvPr id="3" name="2 Başlık"/>
          <p:cNvSpPr>
            <a:spLocks noGrp="1"/>
          </p:cNvSpPr>
          <p:nvPr>
            <p:ph type="title"/>
          </p:nvPr>
        </p:nvSpPr>
        <p:spPr/>
        <p:txBody>
          <a:bodyPr/>
          <a:lstStyle/>
          <a:p>
            <a:endParaRPr lang="tr-TR"/>
          </a:p>
        </p:txBody>
      </p:sp>
      <p:graphicFrame>
        <p:nvGraphicFramePr>
          <p:cNvPr id="4" name="3 Tablo"/>
          <p:cNvGraphicFramePr>
            <a:graphicFrameLocks noGrp="1"/>
          </p:cNvGraphicFramePr>
          <p:nvPr/>
        </p:nvGraphicFramePr>
        <p:xfrm>
          <a:off x="827584" y="3789040"/>
          <a:ext cx="7992888" cy="320040"/>
        </p:xfrm>
        <a:graphic>
          <a:graphicData uri="http://schemas.openxmlformats.org/drawingml/2006/table">
            <a:tbl>
              <a:tblPr/>
              <a:tblGrid>
                <a:gridCol w="7992888"/>
              </a:tblGrid>
              <a:tr h="320040">
                <a:tc>
                  <a:txBody>
                    <a:bodyPr/>
                    <a:lstStyle/>
                    <a:p>
                      <a:pPr marR="179705" algn="just">
                        <a:spcAft>
                          <a:spcPts val="0"/>
                        </a:spcAft>
                      </a:pPr>
                      <a:r>
                        <a:rPr lang="tr-TR" sz="2000" i="1" dirty="0">
                          <a:latin typeface="Times New Roman"/>
                          <a:ea typeface="Times New Roman"/>
                          <a:cs typeface="Times New Roman"/>
                        </a:rPr>
                        <a:t>Örnek: “Annem nerede?”, “su benim”, “kırmızı araba”, “bak araba” vb. </a:t>
                      </a:r>
                      <a:endParaRPr lang="tr-TR" sz="2000" dirty="0">
                        <a:latin typeface="Times New Roman"/>
                        <a:ea typeface="Times New Roman"/>
                        <a:cs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sp>
        <p:nvSpPr>
          <p:cNvPr id="5" name="4 Dikdörtgen"/>
          <p:cNvSpPr/>
          <p:nvPr/>
        </p:nvSpPr>
        <p:spPr>
          <a:xfrm>
            <a:off x="755576" y="4221088"/>
            <a:ext cx="8064896" cy="1631216"/>
          </a:xfrm>
          <a:prstGeom prst="rect">
            <a:avLst/>
          </a:prstGeom>
        </p:spPr>
        <p:txBody>
          <a:bodyPr wrap="square">
            <a:spAutoFit/>
          </a:bodyPr>
          <a:lstStyle/>
          <a:p>
            <a:pPr algn="just"/>
            <a:r>
              <a:rPr lang="tr-TR" sz="2000" dirty="0" smtClean="0"/>
              <a:t>Örneklere bakıldığında, iki kelimeden oluşan kurallara uymayan cümleler görülmektedir. Aynı zamanda cümlelerin, anlamsal olarak çeşitlendiği görülmektedir. Çocuk, “su benim” diyerek sahiplik, “bak araba” diyerek yer belirleme anlamlarının kullanmaktadır. </a:t>
            </a:r>
            <a:endParaRPr lang="tr-TR" sz="2000" dirty="0"/>
          </a:p>
        </p:txBody>
      </p:sp>
    </p:spTree>
  </p:cSld>
  <p:clrMapOvr>
    <a:masterClrMapping/>
  </p:clrMapOvr>
  <p:transition>
    <p:blinds/>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195736" y="1481328"/>
            <a:ext cx="6491064" cy="2739759"/>
          </a:xfrm>
        </p:spPr>
        <p:txBody>
          <a:bodyPr>
            <a:noAutofit/>
          </a:bodyPr>
          <a:lstStyle/>
          <a:p>
            <a:pPr algn="just"/>
            <a:r>
              <a:rPr lang="tr-TR" sz="2000" dirty="0" err="1" smtClean="0"/>
              <a:t>Telgrafik</a:t>
            </a:r>
            <a:r>
              <a:rPr lang="tr-TR" sz="2000" dirty="0" smtClean="0"/>
              <a:t> dönemin sonlarında, cümledeki kelime sayısı üçe çıkabilir. Fakat bu cümle yapısında gramer kuralları yine yoktur. Aynı zamanda çocuklar bu evrede “ve”, “ama” gibi </a:t>
            </a:r>
            <a:r>
              <a:rPr lang="tr-TR" sz="2000" b="1" dirty="0" smtClean="0"/>
              <a:t>bağlaçları</a:t>
            </a:r>
            <a:r>
              <a:rPr lang="tr-TR" sz="2000" dirty="0" smtClean="0"/>
              <a:t> yerinde olmasa da kullanmaya başlar. Kural hataları olarak bilinen </a:t>
            </a:r>
            <a:r>
              <a:rPr lang="tr-TR" sz="2000" b="1" dirty="0" smtClean="0"/>
              <a:t>aşırı kurallaştırma ve eksik kurallaştırmaları</a:t>
            </a:r>
            <a:r>
              <a:rPr lang="tr-TR" sz="2000" dirty="0" smtClean="0"/>
              <a:t> görülmeye başlanır. Bu hatalar gramer döneminde yoğunluk kazanır. Dile ait öğrenilen her hangi bir kuralı, genellenmemesi gereken kavramlara genelleme aşırı kurallaştırma; öğrenilen kuralı genelleyememe ise eksik kurallaştırmadır. </a:t>
            </a:r>
          </a:p>
          <a:p>
            <a:pPr algn="just"/>
            <a:endParaRPr lang="tr-TR" sz="2000" dirty="0"/>
          </a:p>
        </p:txBody>
      </p:sp>
      <p:sp>
        <p:nvSpPr>
          <p:cNvPr id="3" name="2 Başlık"/>
          <p:cNvSpPr>
            <a:spLocks noGrp="1"/>
          </p:cNvSpPr>
          <p:nvPr>
            <p:ph type="title"/>
          </p:nvPr>
        </p:nvSpPr>
        <p:spPr/>
        <p:txBody>
          <a:bodyPr/>
          <a:lstStyle/>
          <a:p>
            <a:endParaRPr lang="tr-TR"/>
          </a:p>
        </p:txBody>
      </p:sp>
      <p:sp>
        <p:nvSpPr>
          <p:cNvPr id="102402" name="AutoShape 2" descr="http://www.bayansitesi.net/wp-content/uploads/bebek-dil-243x300.jpg"/>
          <p:cNvSpPr>
            <a:spLocks noChangeAspect="1" noChangeArrowheads="1"/>
          </p:cNvSpPr>
          <p:nvPr/>
        </p:nvSpPr>
        <p:spPr bwMode="auto">
          <a:xfrm>
            <a:off x="155575" y="-1371600"/>
            <a:ext cx="2314575" cy="2857500"/>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2403" name="Picture 3" descr="C:\Users\mehmet\Desktop\bebek-dil-243x300.jpg"/>
          <p:cNvPicPr>
            <a:picLocks noChangeAspect="1" noChangeArrowheads="1"/>
          </p:cNvPicPr>
          <p:nvPr/>
        </p:nvPicPr>
        <p:blipFill>
          <a:blip r:embed="rId2" cstate="print"/>
          <a:srcRect/>
          <a:stretch>
            <a:fillRect/>
          </a:stretch>
        </p:blipFill>
        <p:spPr bwMode="auto">
          <a:xfrm>
            <a:off x="179512" y="1484784"/>
            <a:ext cx="1944216" cy="2857500"/>
          </a:xfrm>
          <a:prstGeom prst="rect">
            <a:avLst/>
          </a:prstGeom>
          <a:noFill/>
        </p:spPr>
      </p:pic>
      <p:graphicFrame>
        <p:nvGraphicFramePr>
          <p:cNvPr id="7" name="6 Tablo"/>
          <p:cNvGraphicFramePr>
            <a:graphicFrameLocks noGrp="1"/>
          </p:cNvGraphicFramePr>
          <p:nvPr/>
        </p:nvGraphicFramePr>
        <p:xfrm>
          <a:off x="683568" y="5301208"/>
          <a:ext cx="8136904" cy="822960"/>
        </p:xfrm>
        <a:graphic>
          <a:graphicData uri="http://schemas.openxmlformats.org/drawingml/2006/table">
            <a:tbl>
              <a:tblPr/>
              <a:tblGrid>
                <a:gridCol w="8136904"/>
              </a:tblGrid>
              <a:tr h="294005">
                <a:tc>
                  <a:txBody>
                    <a:bodyPr/>
                    <a:lstStyle/>
                    <a:p>
                      <a:pPr marR="179705" algn="just">
                        <a:spcAft>
                          <a:spcPts val="0"/>
                        </a:spcAft>
                      </a:pPr>
                      <a:r>
                        <a:rPr lang="tr-TR" sz="1800" i="1" dirty="0">
                          <a:latin typeface="Times New Roman"/>
                          <a:ea typeface="Times New Roman"/>
                          <a:cs typeface="Times New Roman"/>
                        </a:rPr>
                        <a:t>Örnek: Simit satan kişinin simitçi olduğunu öğrenen çocuk, berbere berberci, manava manavcı demesi aşırı kurallaştırmadır. Fakat simitçiyi öğrenen çocuk, kitapçıya bunu genelleyememesi de eksik kurallaştırmadır.  </a:t>
                      </a:r>
                      <a:endParaRPr lang="tr-TR" sz="1800" dirty="0">
                        <a:latin typeface="Times New Roman"/>
                        <a:ea typeface="Times New Roman"/>
                        <a:cs typeface="Times New Roman"/>
                      </a:endParaRPr>
                    </a:p>
                  </a:txBody>
                  <a:tcPr marL="68580" marR="68580" marT="0" marB="0">
                    <a:lnL>
                      <a:noFill/>
                    </a:lnL>
                    <a:lnR>
                      <a:noFill/>
                    </a:lnR>
                    <a:lnT w="19050" cap="flat" cmpd="sng" algn="ctr">
                      <a:solidFill>
                        <a:srgbClr val="000000"/>
                      </a:solidFill>
                      <a:prstDash val="dash"/>
                      <a:round/>
                      <a:headEnd type="none" w="med" len="med"/>
                      <a:tailEnd type="none" w="med" len="med"/>
                    </a:lnT>
                    <a:lnB w="19050" cap="flat" cmpd="sng" algn="ctr">
                      <a:solidFill>
                        <a:srgbClr val="000000"/>
                      </a:solidFill>
                      <a:prstDash val="dash"/>
                      <a:round/>
                      <a:headEnd type="none" w="med" len="med"/>
                      <a:tailEnd type="none" w="med" len="med"/>
                    </a:lnB>
                    <a:pattFill prst="pct5">
                      <a:fgClr>
                        <a:srgbClr val="FFFFFF"/>
                      </a:fgClr>
                      <a:bgClr>
                        <a:srgbClr val="F2F2F2"/>
                      </a:bgClr>
                    </a:pattFill>
                  </a:tcPr>
                </a:tc>
              </a:tr>
            </a:tbl>
          </a:graphicData>
        </a:graphic>
      </p:graphicFrame>
    </p:spTree>
  </p:cSld>
  <p:clrMapOvr>
    <a:masterClrMapping/>
  </p:clrMapOvr>
  <p:transition>
    <p:plus/>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a:bodyPr>
          <a:lstStyle/>
          <a:p>
            <a:pPr algn="just"/>
            <a:r>
              <a:rPr lang="tr-TR" sz="2000" b="1" dirty="0" smtClean="0"/>
              <a:t>İlk Gramer Evresi (24-60 Ay)</a:t>
            </a:r>
            <a:r>
              <a:rPr lang="tr-TR" sz="2000" dirty="0" smtClean="0"/>
              <a:t>: Çocukların 2 yaşından sonra çocuklar, gramer kuralına uygun (özne-nesne-yüklem) uzun cümleler kullanılmaya başlanır. Çocuklar üç yaş civarında 900-1000; dört yaş civarında 1500-2000 kelime hazinesine sahiptirler.</a:t>
            </a:r>
            <a:r>
              <a:rPr lang="tr-TR" sz="2000" baseline="30000" dirty="0" smtClean="0"/>
              <a:t>167</a:t>
            </a:r>
            <a:r>
              <a:rPr lang="tr-TR" sz="2000" dirty="0" smtClean="0"/>
              <a:t> Gramer dönemin çocuklar, aşırı kurallaştırma, eksik kurallaştırma gibi kurala hatalarını azaltırlar. </a:t>
            </a:r>
            <a:r>
              <a:rPr lang="tr-TR" sz="2000" dirty="0" err="1" smtClean="0"/>
              <a:t>Yazgan</a:t>
            </a:r>
            <a:r>
              <a:rPr lang="tr-TR" sz="2000" dirty="0" smtClean="0"/>
              <a:t>-İnanç, Bilgin ve Kılıç-</a:t>
            </a:r>
            <a:r>
              <a:rPr lang="tr-TR" sz="2000" dirty="0" err="1" smtClean="0"/>
              <a:t>Atıcı’ya</a:t>
            </a:r>
            <a:r>
              <a:rPr lang="tr-TR" sz="2000" dirty="0" smtClean="0"/>
              <a:t> göre, ortalama 4-5 kelimelik cümleler kullanmaya başlayan çocuklar, üzerinde, altında, yukarıda, aşağıda gibi yer belirten kelimeleri kullanmaktadırlar. Bağlaçları yerinde kullanmaya başlayan çocuklar, bu evrenin sonunda yaklaşık olarak 15.000 civarında kelime hazinesine ulaşırlar.</a:t>
            </a:r>
          </a:p>
          <a:p>
            <a:pPr algn="just"/>
            <a:endParaRPr lang="tr-TR" sz="2000" dirty="0"/>
          </a:p>
        </p:txBody>
      </p:sp>
      <p:sp>
        <p:nvSpPr>
          <p:cNvPr id="3" name="2 Başlık"/>
          <p:cNvSpPr>
            <a:spLocks noGrp="1"/>
          </p:cNvSpPr>
          <p:nvPr>
            <p:ph type="title"/>
          </p:nvPr>
        </p:nvSpPr>
        <p:spPr/>
        <p:txBody>
          <a:bodyPr/>
          <a:lstStyle/>
          <a:p>
            <a:endParaRPr lang="tr-TR"/>
          </a:p>
        </p:txBody>
      </p:sp>
      <p:pic>
        <p:nvPicPr>
          <p:cNvPr id="103426" name="Picture 2" descr="image"/>
          <p:cNvPicPr>
            <a:picLocks noChangeAspect="1" noChangeArrowheads="1"/>
          </p:cNvPicPr>
          <p:nvPr/>
        </p:nvPicPr>
        <p:blipFill>
          <a:blip r:embed="rId2" cstate="print"/>
          <a:srcRect/>
          <a:stretch>
            <a:fillRect/>
          </a:stretch>
        </p:blipFill>
        <p:spPr bwMode="auto">
          <a:xfrm>
            <a:off x="5796136" y="4869160"/>
            <a:ext cx="2941042" cy="1800200"/>
          </a:xfrm>
          <a:prstGeom prst="rect">
            <a:avLst/>
          </a:prstGeom>
          <a:noFill/>
          <a:ln w="9525">
            <a:noFill/>
            <a:miter lim="800000"/>
            <a:headEnd/>
            <a:tailEnd/>
          </a:ln>
        </p:spPr>
      </p:pic>
    </p:spTree>
  </p:cSld>
  <p:clrMapOvr>
    <a:masterClrMapping/>
  </p:clrMapOvr>
  <p:transition>
    <p:blind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95536" y="1628800"/>
            <a:ext cx="3672408" cy="3096344"/>
          </a:xfrm>
        </p:spPr>
        <p:txBody>
          <a:bodyPr>
            <a:normAutofit fontScale="62500" lnSpcReduction="20000"/>
          </a:bodyPr>
          <a:lstStyle/>
          <a:p>
            <a:pPr algn="just"/>
            <a:r>
              <a:rPr lang="tr-TR" dirty="0" err="1" smtClean="0"/>
              <a:t>Piaget’e</a:t>
            </a:r>
            <a:r>
              <a:rPr lang="tr-TR" dirty="0" smtClean="0"/>
              <a:t> göre insan örgütleme eğilimi ile dünyaya gelir ve diğer bir ismi </a:t>
            </a:r>
            <a:r>
              <a:rPr lang="tr-TR" b="1" dirty="0" smtClean="0"/>
              <a:t>organizasyondu</a:t>
            </a:r>
            <a:r>
              <a:rPr lang="tr-TR" dirty="0" smtClean="0"/>
              <a:t>r. </a:t>
            </a:r>
            <a:r>
              <a:rPr lang="tr-TR" dirty="0" err="1" smtClean="0"/>
              <a:t>Özbay</a:t>
            </a:r>
            <a:r>
              <a:rPr lang="tr-TR" dirty="0" smtClean="0"/>
              <a:t>’ a göre örgütleme ya da organizasyon, dış dünyaya ait algılamaların sistematik hale getirilmesi, tutarlı bir bütün haline dönüştürülmesidir.</a:t>
            </a:r>
            <a:r>
              <a:rPr lang="tr-TR" baseline="30000" dirty="0" smtClean="0"/>
              <a:t>15 </a:t>
            </a:r>
          </a:p>
          <a:p>
            <a:pPr algn="just"/>
            <a:r>
              <a:rPr lang="tr-TR" dirty="0" err="1" smtClean="0"/>
              <a:t>Santrock’a</a:t>
            </a:r>
            <a:r>
              <a:rPr lang="tr-TR" dirty="0" smtClean="0"/>
              <a:t> göre ise, örgütleme, birbirlerinden ayrı davranış ya da düşüncelerin, daha üst bir sistemde gruplandırılmasıdır. </a:t>
            </a:r>
          </a:p>
          <a:p>
            <a:pPr algn="just">
              <a:buNone/>
            </a:pPr>
            <a:endParaRPr lang="tr-TR" dirty="0" smtClean="0"/>
          </a:p>
        </p:txBody>
      </p:sp>
      <p:sp>
        <p:nvSpPr>
          <p:cNvPr id="3" name="2 Başlık"/>
          <p:cNvSpPr>
            <a:spLocks noGrp="1"/>
          </p:cNvSpPr>
          <p:nvPr>
            <p:ph type="title"/>
          </p:nvPr>
        </p:nvSpPr>
        <p:spPr/>
        <p:txBody>
          <a:bodyPr/>
          <a:lstStyle/>
          <a:p>
            <a:pPr algn="ctr"/>
            <a:r>
              <a:rPr lang="tr-TR" dirty="0" smtClean="0"/>
              <a:t>Örgütleme </a:t>
            </a:r>
            <a:endParaRPr lang="tr-TR" dirty="0"/>
          </a:p>
        </p:txBody>
      </p:sp>
      <p:pic>
        <p:nvPicPr>
          <p:cNvPr id="19460" name="Picture 4" descr="http://gizemigdeli.files.wordpress.com/2012/01/canlilar-alemi2.png">
            <a:hlinkClick r:id="rId2"/>
          </p:cNvPr>
          <p:cNvPicPr>
            <a:picLocks noChangeAspect="1" noChangeArrowheads="1"/>
          </p:cNvPicPr>
          <p:nvPr/>
        </p:nvPicPr>
        <p:blipFill>
          <a:blip r:embed="rId3" cstate="print"/>
          <a:srcRect/>
          <a:stretch>
            <a:fillRect/>
          </a:stretch>
        </p:blipFill>
        <p:spPr bwMode="auto">
          <a:xfrm>
            <a:off x="4247456" y="1628800"/>
            <a:ext cx="4896544" cy="3456384"/>
          </a:xfrm>
          <a:prstGeom prst="rect">
            <a:avLst/>
          </a:prstGeom>
          <a:noFill/>
        </p:spPr>
      </p:pic>
    </p:spTree>
  </p:cSld>
  <p:clrMapOvr>
    <a:masterClrMapping/>
  </p:clrMapOvr>
  <p:transition>
    <p:dissolv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683568" y="2708920"/>
            <a:ext cx="8229600" cy="1143000"/>
          </a:xfrm>
        </p:spPr>
        <p:txBody>
          <a:bodyPr/>
          <a:lstStyle/>
          <a:p>
            <a:pPr algn="ctr"/>
            <a:r>
              <a:rPr lang="tr-TR" dirty="0" smtClean="0"/>
              <a:t>TEŞEKKÜRLER</a:t>
            </a:r>
            <a:endParaRPr lang="tr-TR" dirty="0"/>
          </a:p>
        </p:txBody>
      </p:sp>
    </p:spTree>
  </p:cSld>
  <p:clrMapOvr>
    <a:masterClrMapping/>
  </p:clrMapOvr>
  <p:transition>
    <p:blind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701</TotalTime>
  <Words>8518</Words>
  <Application>Microsoft Office PowerPoint</Application>
  <PresentationFormat>Ekran Gösterisi (4:3)</PresentationFormat>
  <Paragraphs>322</Paragraphs>
  <Slides>90</Slides>
  <Notes>0</Notes>
  <HiddenSlides>0</HiddenSlides>
  <MMClips>0</MMClips>
  <ScaleCrop>false</ScaleCrop>
  <HeadingPairs>
    <vt:vector size="4" baseType="variant">
      <vt:variant>
        <vt:lpstr>Tema</vt:lpstr>
      </vt:variant>
      <vt:variant>
        <vt:i4>1</vt:i4>
      </vt:variant>
      <vt:variant>
        <vt:lpstr>Slayt Başlıkları</vt:lpstr>
      </vt:variant>
      <vt:variant>
        <vt:i4>90</vt:i4>
      </vt:variant>
    </vt:vector>
  </HeadingPairs>
  <TitlesOfParts>
    <vt:vector size="91" baseType="lpstr">
      <vt:lpstr>Kalabalık</vt:lpstr>
      <vt:lpstr>4. BÖLÜM BİLİŞSEL VE DİL GELİŞİMİ</vt:lpstr>
      <vt:lpstr>Bilişsel Gelişime Giriş</vt:lpstr>
      <vt:lpstr> PİAGET VE BİLİŞSEL GELİŞİM KURAMI</vt:lpstr>
      <vt:lpstr>Bilişsel Gelişimde Temel Kavramlar</vt:lpstr>
      <vt:lpstr>Şema </vt:lpstr>
      <vt:lpstr>Slayt 6</vt:lpstr>
      <vt:lpstr>Fonksiyonel Değişmezler</vt:lpstr>
      <vt:lpstr>Özümseme ve Uyumsama</vt:lpstr>
      <vt:lpstr>Örgütleme </vt:lpstr>
      <vt:lpstr>Dengeleme </vt:lpstr>
      <vt:lpstr>Slayt 11</vt:lpstr>
      <vt:lpstr>Bilişsel Gelişimi Etkileyen Faktörler</vt:lpstr>
      <vt:lpstr>Bilişsel Gelişimi Etkileyen Faktörler</vt:lpstr>
      <vt:lpstr>Bilişsel Gelişimi Etkileyen Faktörler</vt:lpstr>
      <vt:lpstr>Bilişsel Gelişimi Etkileyen Faktörler</vt:lpstr>
      <vt:lpstr>Bilişsel Gelişim Evreleri</vt:lpstr>
      <vt:lpstr>Duyusal-Motor Evre (0-2 Yaş)</vt:lpstr>
      <vt:lpstr>Duyusal-Motor Evre (0-2 Yaş)</vt:lpstr>
      <vt:lpstr>Duyusal-Motor Evre (0-2 Yaş)</vt:lpstr>
      <vt:lpstr>Duyusal-Motor Evre (0-2 Yaş)</vt:lpstr>
      <vt:lpstr>Duyusal-Motor Evre (0-2 Yaş)</vt:lpstr>
      <vt:lpstr>Duyusal-Motor Evre (0-2 Yaş)</vt:lpstr>
      <vt:lpstr>Duyusal-Motor Evre (0-2 Yaş)</vt:lpstr>
      <vt:lpstr>Duyusal-Motor Evre (0-2 Yaş)</vt:lpstr>
      <vt:lpstr>Duyusal-Motor Evre (0-2 Yaş)</vt:lpstr>
      <vt:lpstr>Duyusal-Motor Evre (0-2 Yaş)</vt:lpstr>
      <vt:lpstr>Duyusal-Motor Evre (0-2 Yaş)</vt:lpstr>
      <vt:lpstr>Duyusal-Motor Evre (0-2 Yaş)</vt:lpstr>
      <vt:lpstr>İşlem Öncesi Evre (2-7 Yaş) Sembolik Dönem (2-4 yaş)</vt:lpstr>
      <vt:lpstr>İşlem Öncesi Evre (2-7 Yaş) Sembolik Dönem (2-4 yaş)</vt:lpstr>
      <vt:lpstr>İşlem Öncesi Evre (2-7 Yaş) Sembolik Dönem (2-4 yaş)</vt:lpstr>
      <vt:lpstr>İşlem Öncesi Evre (2-7 Yaş) Sembolik Dönem (2-4 yaş)</vt:lpstr>
      <vt:lpstr>İşlem Öncesi Evre (2-7 Yaş) Sembolik Dönem (2-4 yaş)</vt:lpstr>
      <vt:lpstr>İşlem Öncesi Evre (2-7 Yaş) Sembolik Dönem (2-4 yaş)</vt:lpstr>
      <vt:lpstr>İşlem Öncesi Evre (2-7 Yaş) Sembolik Dönem (2-4 yaş)</vt:lpstr>
      <vt:lpstr>İşlem Öncesi Evre (2-7 Yaş) Sezgisel Dönem (4-7 Yaş)</vt:lpstr>
      <vt:lpstr>İşlem Öncesi Evre (2-7 Yaş) Sezgisel Dönem (4-7 Yaş)</vt:lpstr>
      <vt:lpstr>İşlem Öncesi Evre (2-7 Yaş) Sezgisel Dönem (4-7 Yaş)</vt:lpstr>
      <vt:lpstr>İşlem Öncesi Evre (2-7 Yaş) Sezgisel Dönem (4-7 Yaş)</vt:lpstr>
      <vt:lpstr>İşlem Öncesi Evre (2-7 Yaş) Sezgisel Dönem (4-7 Yaş)</vt:lpstr>
      <vt:lpstr>İşlem Öncesi Evre (2-7 Yaş) Sezgisel Dönem (4-7 Yaş)</vt:lpstr>
      <vt:lpstr>İşlem Öncesi Evre (2-7 Yaş) Sezgisel Dönem (4-7 Yaş)</vt:lpstr>
      <vt:lpstr>İşlem Öncesi Evre (2-7 Yaş) Sezgisel Dönem (4-7 Yaş)</vt:lpstr>
      <vt:lpstr>Somut İşlemler Evresi (7-11 Yaş)</vt:lpstr>
      <vt:lpstr>Somut İşlemler Evresi (7-11 Yaş)</vt:lpstr>
      <vt:lpstr>Somut İşlemler Evresi (7-11 Yaş)</vt:lpstr>
      <vt:lpstr>Somut İşlemler Evresi (7-11 Yaş)</vt:lpstr>
      <vt:lpstr>Somut İşlemler Evresi (7-11 Yaş)</vt:lpstr>
      <vt:lpstr>Somut İşlemler Evresi (7-11 Yaş)</vt:lpstr>
      <vt:lpstr>Somut İşlemler Evresi (7-11 Yaş)</vt:lpstr>
      <vt:lpstr>Somut İşlemler Evresi (7-11 Yaş)</vt:lpstr>
      <vt:lpstr>Somut İşlemler Evresi (7-11 Yaş)</vt:lpstr>
      <vt:lpstr>Soyut İşlemler Evresi (11-18 Yaş)</vt:lpstr>
      <vt:lpstr>Soyut İşlemler Evresi (11-18 Yaş)</vt:lpstr>
      <vt:lpstr>Soyut İşlemler Evresi (11-18 Yaş)</vt:lpstr>
      <vt:lpstr>Soyut İşlemler Evresi (11-18 Yaş)</vt:lpstr>
      <vt:lpstr>Soyut İşlemler Evresi (11-18 Yaş)</vt:lpstr>
      <vt:lpstr>Soyut İşlemler Evresi (11-18 Yaş)</vt:lpstr>
      <vt:lpstr>Soyut İşlemler Evresi (11-18 Yaş)</vt:lpstr>
      <vt:lpstr>Soyut İşlemler Evresi (11-18 Yaş)</vt:lpstr>
      <vt:lpstr>Soyut İşlemler Evresi (11-18 Yaş)</vt:lpstr>
      <vt:lpstr>Soyut İşlemler Evresi (11-18 Yaş)</vt:lpstr>
      <vt:lpstr>VYGOTSKY VE BİLİŞSEL GELİŞİM KURAMI </vt:lpstr>
      <vt:lpstr>VYGOTSKY VE BİLİŞSEL GELİŞİM KURAMI</vt:lpstr>
      <vt:lpstr>BİLİŞSEL GELİŞİM VE TEMEL KAVRAMLAR</vt:lpstr>
      <vt:lpstr>BİLİŞSEL GELİŞİM VE TEMEL KAVRAMLAR</vt:lpstr>
      <vt:lpstr>BİLİŞSEL GELİŞİM VE TEMEL KAVRAMLAR</vt:lpstr>
      <vt:lpstr>BİLİŞSEL GELİŞİM VE TEMEL KAVRAMLAR</vt:lpstr>
      <vt:lpstr>BİLİŞSEL GELİŞİM VE TEMEL KAVRAMLAR</vt:lpstr>
      <vt:lpstr>Slayt 70</vt:lpstr>
      <vt:lpstr>DİL GELİŞİMİ </vt:lpstr>
      <vt:lpstr>Temel Kavramlar</vt:lpstr>
      <vt:lpstr>Temel Kavramlar</vt:lpstr>
      <vt:lpstr>Dil Gelişim Kuramları</vt:lpstr>
      <vt:lpstr>Slayt 75</vt:lpstr>
      <vt:lpstr>Slayt 76</vt:lpstr>
      <vt:lpstr>Slayt 77</vt:lpstr>
      <vt:lpstr>Slayt 78</vt:lpstr>
      <vt:lpstr>Slayt 79</vt:lpstr>
      <vt:lpstr>Slayt 80</vt:lpstr>
      <vt:lpstr>Dil Gelişim Evreleri</vt:lpstr>
      <vt:lpstr>Slayt 82</vt:lpstr>
      <vt:lpstr>Slayt 83</vt:lpstr>
      <vt:lpstr>Slayt 84</vt:lpstr>
      <vt:lpstr>Slayt 85</vt:lpstr>
      <vt:lpstr>Slayt 86</vt:lpstr>
      <vt:lpstr>Slayt 87</vt:lpstr>
      <vt:lpstr>Slayt 88</vt:lpstr>
      <vt:lpstr>Slayt 89</vt:lpstr>
      <vt:lpstr>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BİLİŞSEL VE DİL GELİŞİMİ</dc:title>
  <dc:creator>mehmet</dc:creator>
  <cp:lastModifiedBy>Can</cp:lastModifiedBy>
  <cp:revision>145</cp:revision>
  <dcterms:created xsi:type="dcterms:W3CDTF">2013-08-23T08:14:38Z</dcterms:created>
  <dcterms:modified xsi:type="dcterms:W3CDTF">2013-11-28T16:56:55Z</dcterms:modified>
</cp:coreProperties>
</file>